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16" y="-8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C1B26CE8-AF69-4AF9-B2B9-D84ED3DC67B8}" type="slidenum">
              <a:rPr lang="ru-RU" smtClean="0"/>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C1B26CE8-AF69-4AF9-B2B9-D84ED3DC67B8}" type="slidenum">
              <a:rPr lang="ru-RU" smtClean="0"/>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C1B26CE8-AF69-4AF9-B2B9-D84ED3DC67B8}" type="slidenum">
              <a:rPr lang="ru-RU" smtClean="0"/>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1B26CE8-AF69-4AF9-B2B9-D84ED3DC67B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DAFF8D45-F594-4836-AB77-AD57BF73609F}" type="datetimeFigureOut">
              <a:rPr lang="ru-RU" smtClean="0"/>
              <a:t>17.01.2019</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C1B26CE8-AF69-4AF9-B2B9-D84ED3DC67B8}" type="slidenum">
              <a:rPr lang="ru-RU" smtClean="0"/>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DAFF8D45-F594-4836-AB77-AD57BF73609F}" type="datetimeFigureOut">
              <a:rPr lang="ru-RU" smtClean="0"/>
              <a:t>17.01.2019</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1B26CE8-AF69-4AF9-B2B9-D84ED3DC67B8}" type="slidenum">
              <a:rPr lang="ru-RU" smtClean="0"/>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robot-help.ru/images/lego-mindstorms-ev3/lessons/lesson-4/009.jpg" TargetMode="Externa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hyperlink" Target="https://robot-help.ru/images/lego-mindstorms-ev3/lessons/lesson-4/010.jpg" TargetMode="Externa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kk-KZ" b="1" dirty="0" smtClean="0"/>
              <a:t>Тема урока: </a:t>
            </a:r>
            <a:endParaRPr lang="ru-RU" dirty="0"/>
          </a:p>
        </p:txBody>
      </p:sp>
      <p:sp>
        <p:nvSpPr>
          <p:cNvPr id="3" name="Подзаголовок 2"/>
          <p:cNvSpPr>
            <a:spLocks noGrp="1"/>
          </p:cNvSpPr>
          <p:nvPr>
            <p:ph type="subTitle" idx="1"/>
          </p:nvPr>
        </p:nvSpPr>
        <p:spPr/>
        <p:txBody>
          <a:bodyPr/>
          <a:lstStyle/>
          <a:p>
            <a:pPr algn="ctr"/>
            <a:r>
              <a:rPr lang="kk-KZ" b="1" dirty="0" smtClean="0">
                <a:solidFill>
                  <a:srgbClr val="002060"/>
                </a:solidFill>
                <a:latin typeface="Times New Roman" pitchFamily="18" charset="0"/>
                <a:cs typeface="Times New Roman" pitchFamily="18" charset="0"/>
              </a:rPr>
              <a:t>Программирование датчика касания ,датчика цвета, ультразвукового датчика.</a:t>
            </a:r>
            <a:endParaRPr lang="ru-RU" dirty="0">
              <a:solidFill>
                <a:srgbClr val="002060"/>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https://ds04.infourok.ru/uploads/ex/0507/0002c426-9ea29fcc/img5.jpg"/>
          <p:cNvPicPr>
            <a:picLocks noGrp="1"/>
          </p:cNvPicPr>
          <p:nvPr>
            <p:ph idx="1"/>
          </p:nvPr>
        </p:nvPicPr>
        <p:blipFill>
          <a:blip r:embed="rId2" cstate="print"/>
          <a:srcRect/>
          <a:stretch>
            <a:fillRect/>
          </a:stretch>
        </p:blipFill>
        <p:spPr bwMode="auto">
          <a:xfrm>
            <a:off x="1043608" y="0"/>
            <a:ext cx="8100392" cy="68580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ds04.infourok.ru/uploads/ex/0507/0002c426-9ea29fcc/img6.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ds04.infourok.ru/uploads/ex/0507/0002c426-9ea29fcc/img7.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https://ds04.infourok.ru/uploads/ex/0507/0002c426-9ea29fcc/img8.jpg"/>
          <p:cNvPicPr/>
          <p:nvPr/>
        </p:nvPicPr>
        <p:blipFill>
          <a:blip r:embed="rId2" cstate="print"/>
          <a:srcRect/>
          <a:stretch>
            <a:fillRect/>
          </a:stretch>
        </p:blipFill>
        <p:spPr bwMode="auto">
          <a:xfrm>
            <a:off x="1043608" y="0"/>
            <a:ext cx="8100392" cy="685800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s://ds04.infourok.ru/uploads/ex/0507/0002c426-9ea29fcc/img9.jpg"/>
          <p:cNvPicPr/>
          <p:nvPr/>
        </p:nvPicPr>
        <p:blipFill>
          <a:blip r:embed="rId2" cstate="print"/>
          <a:srcRect/>
          <a:stretch>
            <a:fillRect/>
          </a:stretch>
        </p:blipFill>
        <p:spPr bwMode="auto">
          <a:xfrm>
            <a:off x="1043608" y="0"/>
            <a:ext cx="8100392" cy="68580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4.infourok.ru/uploads/ex/0507/0002c426-9ea29fcc/img10.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4.infourok.ru/uploads/ex/0507/0002c426-9ea29fcc/img11.jpg"/>
          <p:cNvPicPr/>
          <p:nvPr/>
        </p:nvPicPr>
        <p:blipFill>
          <a:blip r:embed="rId2" cstate="print"/>
          <a:srcRect/>
          <a:stretch>
            <a:fillRect/>
          </a:stretch>
        </p:blipFill>
        <p:spPr bwMode="auto">
          <a:xfrm>
            <a:off x="1043608" y="0"/>
            <a:ext cx="8100391" cy="68580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4.infourok.ru/uploads/ex/0507/0002c426-9ea29fcc/img12.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4.infourok.ru/uploads/ex/0507/0002c426-9ea29fcc/img13.jpg"/>
          <p:cNvPicPr/>
          <p:nvPr/>
        </p:nvPicPr>
        <p:blipFill>
          <a:blip r:embed="rId2" cstate="print"/>
          <a:srcRect/>
          <a:stretch>
            <a:fillRect/>
          </a:stretch>
        </p:blipFill>
        <p:spPr bwMode="auto">
          <a:xfrm>
            <a:off x="1043608" y="0"/>
            <a:ext cx="8100392" cy="685800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kk-KZ" b="1" i="1" u="sng" dirty="0" smtClean="0"/>
              <a:t>Задача №2</a:t>
            </a:r>
            <a:r>
              <a:rPr lang="ru-RU" dirty="0" smtClean="0"/>
              <a:t/>
            </a:r>
            <a:br>
              <a:rPr lang="ru-RU" dirty="0" smtClean="0"/>
            </a:br>
            <a:endParaRPr lang="ru-RU" dirty="0"/>
          </a:p>
        </p:txBody>
      </p:sp>
      <p:graphicFrame>
        <p:nvGraphicFramePr>
          <p:cNvPr id="4" name="Таблица 3"/>
          <p:cNvGraphicFramePr>
            <a:graphicFrameLocks noGrp="1"/>
          </p:cNvGraphicFramePr>
          <p:nvPr/>
        </p:nvGraphicFramePr>
        <p:xfrm>
          <a:off x="1475656" y="1196752"/>
          <a:ext cx="6096000" cy="1770380"/>
        </p:xfrm>
        <a:graphic>
          <a:graphicData uri="http://schemas.openxmlformats.org/drawingml/2006/table">
            <a:tbl>
              <a:tblPr/>
              <a:tblGrid>
                <a:gridCol w="6096000"/>
              </a:tblGrid>
              <a:tr h="0">
                <a:tc>
                  <a:txBody>
                    <a:bodyPr/>
                    <a:lstStyle/>
                    <a:p>
                      <a:pPr algn="just">
                        <a:spcAft>
                          <a:spcPts val="540"/>
                        </a:spcAft>
                      </a:pPr>
                      <a:r>
                        <a:rPr lang="ru-RU" sz="1600" dirty="0">
                          <a:solidFill>
                            <a:srgbClr val="333333"/>
                          </a:solidFill>
                          <a:latin typeface="Times New Roman" pitchFamily="18" charset="0"/>
                          <a:ea typeface="Times New Roman"/>
                          <a:cs typeface="Times New Roman" pitchFamily="18" charset="0"/>
                        </a:rPr>
                        <a:t>написать программу, останавливающую прямолинейно движущегося робота, на расстоянии 15 см до стены или препятствия.</a:t>
                      </a:r>
                      <a:endParaRPr lang="ru-RU" sz="1400" dirty="0">
                        <a:latin typeface="Times New Roman" pitchFamily="18" charset="0"/>
                        <a:ea typeface="Calibri"/>
                        <a:cs typeface="Times New Roman" pitchFamily="18" charset="0"/>
                      </a:endParaRPr>
                    </a:p>
                    <a:p>
                      <a:pPr algn="just">
                        <a:spcAft>
                          <a:spcPts val="540"/>
                        </a:spcAft>
                      </a:pPr>
                      <a:r>
                        <a:rPr lang="ru-RU" sz="1600" dirty="0">
                          <a:solidFill>
                            <a:srgbClr val="333333"/>
                          </a:solidFill>
                          <a:latin typeface="Times New Roman" pitchFamily="18" charset="0"/>
                          <a:ea typeface="Times New Roman"/>
                          <a:cs typeface="Times New Roman" pitchFamily="18" charset="0"/>
                        </a:rPr>
                        <a:t>Для решения задачи воспользуемся уже знакомым нам программным блоком </a:t>
                      </a:r>
                      <a:r>
                        <a:rPr lang="ru-RU" sz="1600" b="1" dirty="0">
                          <a:solidFill>
                            <a:srgbClr val="333333"/>
                          </a:solidFill>
                          <a:latin typeface="Times New Roman" pitchFamily="18" charset="0"/>
                          <a:ea typeface="Times New Roman"/>
                          <a:cs typeface="Times New Roman" pitchFamily="18" charset="0"/>
                        </a:rPr>
                        <a:t>"Ожидание"</a:t>
                      </a:r>
                      <a:r>
                        <a:rPr lang="ru-RU" sz="1600" dirty="0">
                          <a:solidFill>
                            <a:srgbClr val="333333"/>
                          </a:solidFill>
                          <a:latin typeface="Times New Roman" pitchFamily="18" charset="0"/>
                          <a:ea typeface="Times New Roman"/>
                          <a:cs typeface="Times New Roman" pitchFamily="18" charset="0"/>
                        </a:rPr>
                        <a:t> Оранжевой палитры, переключив его в Режим: </a:t>
                      </a:r>
                      <a:r>
                        <a:rPr lang="ru-RU" sz="1600" b="1" dirty="0">
                          <a:solidFill>
                            <a:srgbClr val="333333"/>
                          </a:solidFill>
                          <a:latin typeface="Times New Roman" pitchFamily="18" charset="0"/>
                          <a:ea typeface="Times New Roman"/>
                          <a:cs typeface="Times New Roman" pitchFamily="18" charset="0"/>
                        </a:rPr>
                        <a:t>"Ультразвуковой датчик" - "Сравнение" - "Расстояние в сантиметрах" </a:t>
                      </a:r>
                      <a:endParaRPr lang="ru-RU" sz="1400" dirty="0">
                        <a:latin typeface="Times New Roman" pitchFamily="18" charset="0"/>
                        <a:ea typeface="Calibri"/>
                        <a:cs typeface="Times New Roman" pitchFamily="18" charset="0"/>
                      </a:endParaRPr>
                    </a:p>
                  </a:txBody>
                  <a:tcPr marL="114300" marR="114300" marT="0" marB="0">
                    <a:lnL>
                      <a:noFill/>
                    </a:lnL>
                    <a:lnR>
                      <a:noFill/>
                    </a:lnR>
                    <a:lnT>
                      <a:noFill/>
                    </a:lnT>
                    <a:lnB>
                      <a:noFill/>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latin typeface="Times New Roman" pitchFamily="18" charset="0"/>
                <a:cs typeface="Times New Roman" pitchFamily="18" charset="0"/>
              </a:rPr>
              <a:t>Цели обучения, которые достигаются на данном  уроке</a:t>
            </a:r>
            <a:endParaRPr lang="ru-RU" sz="3200" dirty="0">
              <a:latin typeface="Times New Roman" pitchFamily="18" charset="0"/>
              <a:cs typeface="Times New Roman" pitchFamily="18" charset="0"/>
            </a:endParaRPr>
          </a:p>
        </p:txBody>
      </p:sp>
      <p:sp>
        <p:nvSpPr>
          <p:cNvPr id="4" name="Прямоугольник 3"/>
          <p:cNvSpPr/>
          <p:nvPr/>
        </p:nvSpPr>
        <p:spPr>
          <a:xfrm>
            <a:off x="1547664" y="1988840"/>
            <a:ext cx="6264696" cy="2246769"/>
          </a:xfrm>
          <a:prstGeom prst="rect">
            <a:avLst/>
          </a:prstGeom>
        </p:spPr>
        <p:txBody>
          <a:bodyPr wrap="square">
            <a:spAutoFit/>
          </a:bodyPr>
          <a:lstStyle/>
          <a:p>
            <a:r>
              <a:rPr lang="ru-RU" sz="2800" dirty="0">
                <a:solidFill>
                  <a:srgbClr val="002060"/>
                </a:solidFill>
                <a:latin typeface="Times New Roman" pitchFamily="18" charset="0"/>
                <a:cs typeface="Times New Roman" pitchFamily="18" charset="0"/>
              </a:rPr>
              <a:t>Получение  и  усвоение  обучающимися </a:t>
            </a:r>
            <a:r>
              <a:rPr lang="kk-KZ" sz="2800" dirty="0">
                <a:solidFill>
                  <a:srgbClr val="002060"/>
                </a:solidFill>
                <a:latin typeface="Times New Roman" pitchFamily="18" charset="0"/>
                <a:cs typeface="Times New Roman" pitchFamily="18" charset="0"/>
              </a:rPr>
              <a:t>   программирования датчика касания, датчика цвета, ультразвукового датчика  в конструирование роботов </a:t>
            </a:r>
            <a:endParaRPr lang="ru-RU" sz="2800" dirty="0">
              <a:solidFill>
                <a:srgbClr val="002060"/>
              </a:solidFill>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Блок Ожидание. Ультразвуковой датчик."/>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260648"/>
          <a:ext cx="6096000" cy="1130300"/>
        </p:xfrm>
        <a:graphic>
          <a:graphicData uri="http://schemas.openxmlformats.org/drawingml/2006/table">
            <a:tbl>
              <a:tblPr/>
              <a:tblGrid>
                <a:gridCol w="6096000"/>
              </a:tblGrid>
              <a:tr h="1080120">
                <a:tc>
                  <a:txBody>
                    <a:bodyPr/>
                    <a:lstStyle/>
                    <a:p>
                      <a:pPr algn="l">
                        <a:spcAft>
                          <a:spcPts val="540"/>
                        </a:spcAft>
                      </a:pPr>
                      <a:r>
                        <a:rPr lang="ru-RU" sz="1400" b="1" dirty="0">
                          <a:solidFill>
                            <a:srgbClr val="333333"/>
                          </a:solidFill>
                          <a:latin typeface="Times New Roman"/>
                          <a:ea typeface="Times New Roman"/>
                          <a:cs typeface="Times New Roman"/>
                        </a:rPr>
                        <a:t>Решение:</a:t>
                      </a:r>
                      <a:endParaRPr lang="ru-RU" sz="1200" dirty="0">
                        <a:latin typeface="Calibri"/>
                        <a:ea typeface="Calibri"/>
                        <a:cs typeface="Times New Roman"/>
                      </a:endParaRPr>
                    </a:p>
                    <a:p>
                      <a:pPr marL="342900" lvl="0" indent="-342900" algn="l">
                        <a:spcAft>
                          <a:spcPts val="0"/>
                        </a:spcAft>
                        <a:tabLst>
                          <a:tab pos="457200" algn="l"/>
                        </a:tabLst>
                      </a:pPr>
                      <a:r>
                        <a:rPr lang="ru-RU" sz="1400" dirty="0" smtClean="0">
                          <a:solidFill>
                            <a:srgbClr val="333333"/>
                          </a:solidFill>
                          <a:latin typeface="Times New Roman"/>
                          <a:ea typeface="Times New Roman"/>
                          <a:cs typeface="Times New Roman"/>
                        </a:rPr>
                        <a:t>1. Начать </a:t>
                      </a:r>
                      <a:r>
                        <a:rPr lang="ru-RU" sz="1400" dirty="0">
                          <a:solidFill>
                            <a:srgbClr val="333333"/>
                          </a:solidFill>
                          <a:latin typeface="Times New Roman"/>
                          <a:ea typeface="Times New Roman"/>
                          <a:cs typeface="Times New Roman"/>
                        </a:rPr>
                        <a:t>прямолинейное движение вперед </a:t>
                      </a:r>
                      <a:r>
                        <a:rPr lang="ru-RU" sz="1400" b="1" dirty="0">
                          <a:solidFill>
                            <a:srgbClr val="333333"/>
                          </a:solidFill>
                          <a:latin typeface="Times New Roman"/>
                          <a:ea typeface="Times New Roman"/>
                          <a:cs typeface="Times New Roman"/>
                        </a:rPr>
                        <a:t>(Рис. 3 поз. 1)</a:t>
                      </a:r>
                      <a:endParaRPr lang="ru-RU" sz="1200" dirty="0">
                        <a:latin typeface="Calibri"/>
                        <a:ea typeface="Calibri"/>
                        <a:cs typeface="Times New Roman"/>
                      </a:endParaRPr>
                    </a:p>
                    <a:p>
                      <a:pPr marL="342900" lvl="0" indent="-342900" algn="l">
                        <a:spcAft>
                          <a:spcPts val="0"/>
                        </a:spcAft>
                        <a:tabLst>
                          <a:tab pos="457200" algn="l"/>
                        </a:tabLst>
                      </a:pPr>
                      <a:r>
                        <a:rPr lang="ru-RU" sz="1400" dirty="0" smtClean="0">
                          <a:solidFill>
                            <a:srgbClr val="333333"/>
                          </a:solidFill>
                          <a:latin typeface="Times New Roman"/>
                          <a:ea typeface="Times New Roman"/>
                          <a:cs typeface="Times New Roman"/>
                        </a:rPr>
                        <a:t>2. Ждать</a:t>
                      </a:r>
                      <a:r>
                        <a:rPr lang="ru-RU" sz="1400" dirty="0">
                          <a:solidFill>
                            <a:srgbClr val="333333"/>
                          </a:solidFill>
                          <a:latin typeface="Times New Roman"/>
                          <a:ea typeface="Times New Roman"/>
                          <a:cs typeface="Times New Roman"/>
                        </a:rPr>
                        <a:t>, пока значение ультразвукового датчика не станет меньше 15 см. </a:t>
                      </a:r>
                      <a:r>
                        <a:rPr lang="ru-RU" sz="1400" b="1" dirty="0">
                          <a:solidFill>
                            <a:srgbClr val="333333"/>
                          </a:solidFill>
                          <a:latin typeface="Times New Roman"/>
                          <a:ea typeface="Times New Roman"/>
                          <a:cs typeface="Times New Roman"/>
                        </a:rPr>
                        <a:t>(Рис. 3 поз. 2)</a:t>
                      </a:r>
                      <a:endParaRPr lang="ru-RU" sz="1200" dirty="0">
                        <a:latin typeface="Calibri"/>
                        <a:ea typeface="Calibri"/>
                        <a:cs typeface="Times New Roman"/>
                      </a:endParaRPr>
                    </a:p>
                    <a:p>
                      <a:pPr marL="342900" lvl="0" indent="-342900" algn="l">
                        <a:spcAft>
                          <a:spcPts val="0"/>
                        </a:spcAft>
                        <a:tabLst>
                          <a:tab pos="457200" algn="l"/>
                        </a:tabLst>
                      </a:pPr>
                      <a:r>
                        <a:rPr lang="ru-RU" sz="1400" dirty="0" smtClean="0">
                          <a:solidFill>
                            <a:srgbClr val="333333"/>
                          </a:solidFill>
                          <a:latin typeface="Times New Roman"/>
                          <a:ea typeface="Times New Roman"/>
                          <a:cs typeface="Times New Roman"/>
                        </a:rPr>
                        <a:t>3. Прекратить </a:t>
                      </a:r>
                      <a:r>
                        <a:rPr lang="ru-RU" sz="1400" dirty="0">
                          <a:solidFill>
                            <a:srgbClr val="333333"/>
                          </a:solidFill>
                          <a:latin typeface="Times New Roman"/>
                          <a:ea typeface="Times New Roman"/>
                          <a:cs typeface="Times New Roman"/>
                        </a:rPr>
                        <a:t>движение вперед </a:t>
                      </a:r>
                      <a:r>
                        <a:rPr lang="ru-RU" sz="1400" b="1" dirty="0">
                          <a:solidFill>
                            <a:srgbClr val="333333"/>
                          </a:solidFill>
                          <a:latin typeface="Times New Roman"/>
                          <a:ea typeface="Times New Roman"/>
                          <a:cs typeface="Times New Roman"/>
                        </a:rPr>
                        <a:t>(Рис. 3 поз. 3)</a:t>
                      </a:r>
                      <a:endParaRPr lang="ru-RU" sz="1200" dirty="0">
                        <a:latin typeface="Calibri"/>
                        <a:ea typeface="Calibri"/>
                        <a:cs typeface="Times New Roman"/>
                      </a:endParaRPr>
                    </a:p>
                  </a:txBody>
                  <a:tcPr marL="114300" marR="114300" marT="0" marB="0">
                    <a:lnL>
                      <a:noFill/>
                    </a:lnL>
                    <a:lnR>
                      <a:noFill/>
                    </a:lnR>
                    <a:lnT>
                      <a:noFill/>
                    </a:lnT>
                    <a:lnB>
                      <a:noFill/>
                    </a:lnB>
                  </a:tcPr>
                </a:tc>
              </a:tr>
            </a:tbl>
          </a:graphicData>
        </a:graphic>
      </p:graphicFrame>
      <p:pic>
        <p:nvPicPr>
          <p:cNvPr id="3" name="Рисунок 2" descr="Решение Задачи №14"/>
          <p:cNvPicPr/>
          <p:nvPr/>
        </p:nvPicPr>
        <p:blipFill>
          <a:blip r:embed="rId2" cstate="print"/>
          <a:srcRect/>
          <a:stretch>
            <a:fillRect/>
          </a:stretch>
        </p:blipFill>
        <p:spPr bwMode="auto">
          <a:xfrm>
            <a:off x="1115616" y="1628800"/>
            <a:ext cx="7560840" cy="2322803"/>
          </a:xfrm>
          <a:prstGeom prst="rect">
            <a:avLst/>
          </a:prstGeom>
          <a:noFill/>
          <a:ln w="9525">
            <a:noFill/>
            <a:miter lim="800000"/>
            <a:headEnd/>
            <a:tailEnd/>
          </a:ln>
        </p:spPr>
      </p:pic>
      <p:graphicFrame>
        <p:nvGraphicFramePr>
          <p:cNvPr id="4" name="Таблица 3"/>
          <p:cNvGraphicFramePr>
            <a:graphicFrameLocks noGrp="1"/>
          </p:cNvGraphicFramePr>
          <p:nvPr/>
        </p:nvGraphicFramePr>
        <p:xfrm>
          <a:off x="1403648" y="4365104"/>
          <a:ext cx="6096000" cy="429260"/>
        </p:xfrm>
        <a:graphic>
          <a:graphicData uri="http://schemas.openxmlformats.org/drawingml/2006/table">
            <a:tbl>
              <a:tblPr/>
              <a:tblGrid>
                <a:gridCol w="6096000"/>
              </a:tblGrid>
              <a:tr h="0">
                <a:tc>
                  <a:txBody>
                    <a:bodyPr/>
                    <a:lstStyle/>
                    <a:p>
                      <a:pPr algn="ctr">
                        <a:spcAft>
                          <a:spcPts val="540"/>
                        </a:spcAft>
                      </a:pPr>
                      <a:r>
                        <a:rPr lang="ru-RU" sz="1200" b="1" dirty="0">
                          <a:solidFill>
                            <a:srgbClr val="333333"/>
                          </a:solidFill>
                          <a:latin typeface="Times New Roman"/>
                          <a:ea typeface="Times New Roman"/>
                          <a:cs typeface="Times New Roman"/>
                        </a:rPr>
                        <a:t>Рис. 3</a:t>
                      </a:r>
                      <a:endParaRPr lang="ru-RU" sz="1100" dirty="0">
                        <a:latin typeface="Calibri"/>
                        <a:ea typeface="Calibri"/>
                        <a:cs typeface="Times New Roman"/>
                      </a:endParaRPr>
                    </a:p>
                    <a:p>
                      <a:pPr algn="l">
                        <a:spcAft>
                          <a:spcPts val="540"/>
                        </a:spcAft>
                      </a:pPr>
                      <a:r>
                        <a:rPr lang="ru-RU" sz="1200" dirty="0">
                          <a:solidFill>
                            <a:srgbClr val="333333"/>
                          </a:solidFill>
                          <a:latin typeface="Times New Roman"/>
                          <a:ea typeface="Times New Roman"/>
                          <a:cs typeface="Times New Roman"/>
                        </a:rPr>
                        <a:t>Задача решена!</a:t>
                      </a:r>
                      <a:endParaRPr lang="ru-RU" sz="1100" dirty="0">
                        <a:latin typeface="Calibri"/>
                        <a:ea typeface="Calibri"/>
                        <a:cs typeface="Times New Roman"/>
                      </a:endParaRPr>
                    </a:p>
                  </a:txBody>
                  <a:tcPr marL="114300" marR="114300" marT="0" marB="0">
                    <a:lnL>
                      <a:noFill/>
                    </a:lnL>
                    <a:lnR>
                      <a:noFill/>
                    </a:lnR>
                    <a:lnT>
                      <a:noFill/>
                    </a:lnT>
                    <a:lnB>
                      <a:noFill/>
                    </a:lnB>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LEGO Education Mindstorms: ÐÐ°ÑÑÐ¸Ðº ÐºÐ°ÑÐ°Ð½Ð¸Ñ NXT 9843"/>
          <p:cNvPicPr/>
          <p:nvPr/>
        </p:nvPicPr>
        <p:blipFill>
          <a:blip r:embed="rId2" cstate="print"/>
          <a:srcRect/>
          <a:stretch>
            <a:fillRect/>
          </a:stretch>
        </p:blipFill>
        <p:spPr bwMode="auto">
          <a:xfrm>
            <a:off x="4860032" y="-171400"/>
            <a:ext cx="2126352" cy="1584176"/>
          </a:xfrm>
          <a:prstGeom prst="rect">
            <a:avLst/>
          </a:prstGeom>
          <a:noFill/>
          <a:ln w="9525">
            <a:noFill/>
            <a:miter lim="800000"/>
            <a:headEnd/>
            <a:tailEnd/>
          </a:ln>
        </p:spPr>
      </p:pic>
      <p:graphicFrame>
        <p:nvGraphicFramePr>
          <p:cNvPr id="3" name="Таблица 2"/>
          <p:cNvGraphicFramePr>
            <a:graphicFrameLocks noGrp="1"/>
          </p:cNvGraphicFramePr>
          <p:nvPr/>
        </p:nvGraphicFramePr>
        <p:xfrm>
          <a:off x="6444208" y="1124744"/>
          <a:ext cx="1728192" cy="243840"/>
        </p:xfrm>
        <a:graphic>
          <a:graphicData uri="http://schemas.openxmlformats.org/drawingml/2006/table">
            <a:tbl>
              <a:tblPr/>
              <a:tblGrid>
                <a:gridCol w="1728192"/>
              </a:tblGrid>
              <a:tr h="0">
                <a:tc>
                  <a:txBody>
                    <a:bodyPr/>
                    <a:lstStyle/>
                    <a:p>
                      <a:pPr algn="l">
                        <a:spcAft>
                          <a:spcPts val="540"/>
                        </a:spcAft>
                      </a:pPr>
                      <a:r>
                        <a:rPr lang="ru-RU" sz="1600" b="1" i="1" u="sng" dirty="0">
                          <a:solidFill>
                            <a:schemeClr val="accent2">
                              <a:lumMod val="50000"/>
                            </a:schemeClr>
                          </a:solidFill>
                          <a:latin typeface="Times New Roman"/>
                          <a:ea typeface="Times New Roman"/>
                          <a:cs typeface="Times New Roman"/>
                        </a:rPr>
                        <a:t>Датчик касания</a:t>
                      </a:r>
                      <a:endParaRPr lang="ru-RU" sz="1400" dirty="0">
                        <a:solidFill>
                          <a:schemeClr val="accent2">
                            <a:lumMod val="50000"/>
                          </a:schemeClr>
                        </a:solidFill>
                        <a:latin typeface="Calibri"/>
                        <a:ea typeface="Calibri"/>
                        <a:cs typeface="Times New Roman"/>
                      </a:endParaRPr>
                    </a:p>
                  </a:txBody>
                  <a:tcPr marL="114300" marR="114300" marT="0" marB="0">
                    <a:lnL>
                      <a:noFill/>
                    </a:lnL>
                    <a:lnR>
                      <a:noFill/>
                    </a:lnR>
                    <a:lnT>
                      <a:noFill/>
                    </a:lnT>
                    <a:lnB>
                      <a:noFill/>
                    </a:lnB>
                  </a:tcPr>
                </a:tc>
              </a:tr>
            </a:tbl>
          </a:graphicData>
        </a:graphic>
      </p:graphicFrame>
      <p:sp>
        <p:nvSpPr>
          <p:cNvPr id="4" name="Прямоугольник 3"/>
          <p:cNvSpPr/>
          <p:nvPr/>
        </p:nvSpPr>
        <p:spPr>
          <a:xfrm>
            <a:off x="1907704" y="1556792"/>
            <a:ext cx="5688632" cy="5078313"/>
          </a:xfrm>
          <a:prstGeom prst="rect">
            <a:avLst/>
          </a:prstGeom>
        </p:spPr>
        <p:txBody>
          <a:bodyPr wrap="square">
            <a:spAutoFit/>
          </a:bodyPr>
          <a:lstStyle/>
          <a:p>
            <a:pPr>
              <a:lnSpc>
                <a:spcPct val="150000"/>
              </a:lnSpc>
            </a:pPr>
            <a:r>
              <a:rPr lang="ru-RU" sz="2400" dirty="0">
                <a:solidFill>
                  <a:srgbClr val="002060"/>
                </a:solidFill>
                <a:latin typeface="Times New Roman" pitchFamily="18" charset="0"/>
                <a:cs typeface="Times New Roman" pitchFamily="18" charset="0"/>
              </a:rPr>
              <a:t>Этот датчик, по сути, представляет собой специальную кнопку, которая может находиться в двух состояниях: "Нажатие" или "Освобождение" Также, последовательный переход в состояние "Нажатие", а затем "Освобождение" называется: "Щелчок и может обрабатываться программой. как самостоятельное событие</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259632" y="260648"/>
          <a:ext cx="6096000" cy="1368152"/>
        </p:xfrm>
        <a:graphic>
          <a:graphicData uri="http://schemas.openxmlformats.org/drawingml/2006/table">
            <a:tbl>
              <a:tblPr/>
              <a:tblGrid>
                <a:gridCol w="6096000"/>
              </a:tblGrid>
              <a:tr h="1368152">
                <a:tc>
                  <a:txBody>
                    <a:bodyPr/>
                    <a:lstStyle/>
                    <a:p>
                      <a:pPr algn="l">
                        <a:spcAft>
                          <a:spcPts val="0"/>
                        </a:spcAft>
                      </a:pPr>
                      <a:r>
                        <a:rPr lang="ru-RU" sz="1800" b="1" i="1" u="sng" dirty="0">
                          <a:solidFill>
                            <a:schemeClr val="accent2">
                              <a:lumMod val="50000"/>
                            </a:schemeClr>
                          </a:solidFill>
                          <a:latin typeface="Times New Roman"/>
                          <a:ea typeface="Times New Roman"/>
                          <a:cs typeface="Times New Roman"/>
                        </a:rPr>
                        <a:t>Задача №</a:t>
                      </a:r>
                      <a:r>
                        <a:rPr lang="kk-KZ" sz="1800" b="1" i="1" u="sng" dirty="0">
                          <a:solidFill>
                            <a:schemeClr val="accent2">
                              <a:lumMod val="50000"/>
                            </a:schemeClr>
                          </a:solidFill>
                          <a:latin typeface="Times New Roman"/>
                          <a:ea typeface="Times New Roman"/>
                          <a:cs typeface="Times New Roman"/>
                        </a:rPr>
                        <a:t>3</a:t>
                      </a:r>
                      <a:r>
                        <a:rPr lang="ru-RU" sz="1800" b="1" i="1" u="sng" dirty="0">
                          <a:solidFill>
                            <a:schemeClr val="accent2">
                              <a:lumMod val="50000"/>
                            </a:schemeClr>
                          </a:solidFill>
                          <a:latin typeface="Times New Roman"/>
                          <a:ea typeface="Times New Roman"/>
                          <a:cs typeface="Times New Roman"/>
                        </a:rPr>
                        <a:t>:</a:t>
                      </a:r>
                      <a:r>
                        <a:rPr lang="ru-RU" sz="1800" dirty="0">
                          <a:solidFill>
                            <a:schemeClr val="accent2">
                              <a:lumMod val="50000"/>
                            </a:schemeClr>
                          </a:solidFill>
                          <a:latin typeface="Times New Roman"/>
                          <a:ea typeface="Times New Roman"/>
                          <a:cs typeface="Times New Roman"/>
                        </a:rPr>
                        <a:t> </a:t>
                      </a:r>
                      <a:r>
                        <a:rPr lang="ru-RU" sz="1800" dirty="0">
                          <a:solidFill>
                            <a:srgbClr val="383838"/>
                          </a:solidFill>
                          <a:latin typeface="Times New Roman"/>
                          <a:ea typeface="Times New Roman"/>
                          <a:cs typeface="Times New Roman"/>
                        </a:rPr>
                        <a:t>необходимо написать программу, запускающую движение робота по щелчку кнопки. </a:t>
                      </a:r>
                      <a:endParaRPr lang="ru-RU" sz="1600" dirty="0">
                        <a:latin typeface="Calibri"/>
                        <a:ea typeface="Calibri"/>
                        <a:cs typeface="Times New Roman"/>
                      </a:endParaRPr>
                    </a:p>
                  </a:txBody>
                  <a:tcPr marL="114300" marR="114300" marT="0" marB="0">
                    <a:lnL>
                      <a:noFill/>
                    </a:lnL>
                    <a:lnR>
                      <a:noFill/>
                    </a:lnR>
                    <a:lnT>
                      <a:noFill/>
                    </a:lnT>
                    <a:lnB>
                      <a:noFill/>
                    </a:lnB>
                  </a:tcPr>
                </a:tc>
              </a:tr>
            </a:tbl>
          </a:graphicData>
        </a:graphic>
      </p:graphicFrame>
      <p:pic>
        <p:nvPicPr>
          <p:cNvPr id="3" name="Рисунок 2" descr="https://ds03.infourok.ru/uploads/ex/04b5/000436ec-3b52e58d/img17.jpg"/>
          <p:cNvPicPr/>
          <p:nvPr/>
        </p:nvPicPr>
        <p:blipFill>
          <a:blip r:embed="rId2" cstate="print"/>
          <a:srcRect/>
          <a:stretch>
            <a:fillRect/>
          </a:stretch>
        </p:blipFill>
        <p:spPr bwMode="auto">
          <a:xfrm>
            <a:off x="1403648" y="1340768"/>
            <a:ext cx="6120680" cy="468052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3.infourok.ru/uploads/ex/04b5/000436ec-3b52e58d/img18.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3.infourok.ru/uploads/ex/04b5/000436ec-3b52e58d/img19.jpg"/>
          <p:cNvPicPr/>
          <p:nvPr/>
        </p:nvPicPr>
        <p:blipFill>
          <a:blip r:embed="rId2" cstate="print"/>
          <a:srcRect/>
          <a:stretch>
            <a:fillRect/>
          </a:stretch>
        </p:blipFill>
        <p:spPr bwMode="auto">
          <a:xfrm>
            <a:off x="1115616" y="0"/>
            <a:ext cx="7704856" cy="685800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3.infourok.ru/uploads/ex/04b5/000436ec-3b52e58d/img20.jpg"/>
          <p:cNvPicPr/>
          <p:nvPr/>
        </p:nvPicPr>
        <p:blipFill>
          <a:blip r:embed="rId2" cstate="print"/>
          <a:srcRect/>
          <a:stretch>
            <a:fillRect/>
          </a:stretch>
        </p:blipFill>
        <p:spPr bwMode="auto">
          <a:xfrm>
            <a:off x="1043608" y="0"/>
            <a:ext cx="8100392" cy="6858000"/>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3.infourok.ru/uploads/ex/04b5/000436ec-3b52e58d/img21.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ds03.infourok.ru/uploads/ex/04b5/000436ec-3b52e58d/img22.jpg"/>
          <p:cNvPicPr/>
          <p:nvPr/>
        </p:nvPicPr>
        <p:blipFill>
          <a:blip r:embed="rId2" cstate="print"/>
          <a:srcRect/>
          <a:stretch>
            <a:fillRect/>
          </a:stretch>
        </p:blipFill>
        <p:spPr bwMode="auto">
          <a:xfrm>
            <a:off x="971600" y="0"/>
            <a:ext cx="8172400" cy="6858000"/>
          </a:xfrm>
          <a:prstGeom prst="rect">
            <a:avLst/>
          </a:prstGeom>
          <a:noFill/>
          <a:ln w="9525">
            <a:noFill/>
            <a:miter lim="800000"/>
            <a:headEnd/>
            <a:tailEnd/>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116632"/>
          <a:ext cx="6096000" cy="936104"/>
        </p:xfrm>
        <a:graphic>
          <a:graphicData uri="http://schemas.openxmlformats.org/drawingml/2006/table">
            <a:tbl>
              <a:tblPr/>
              <a:tblGrid>
                <a:gridCol w="6096000"/>
              </a:tblGrid>
              <a:tr h="936104">
                <a:tc>
                  <a:txBody>
                    <a:bodyPr/>
                    <a:lstStyle/>
                    <a:p>
                      <a:pPr algn="l">
                        <a:spcAft>
                          <a:spcPts val="0"/>
                        </a:spcAft>
                      </a:pPr>
                      <a:r>
                        <a:rPr lang="kk-KZ" sz="1600" b="1" i="1" u="sng" dirty="0">
                          <a:solidFill>
                            <a:schemeClr val="accent2">
                              <a:lumMod val="50000"/>
                            </a:schemeClr>
                          </a:solidFill>
                          <a:latin typeface="Times New Roman"/>
                          <a:ea typeface="Times New Roman"/>
                          <a:cs typeface="Times New Roman"/>
                        </a:rPr>
                        <a:t>Задача №4  </a:t>
                      </a:r>
                      <a:r>
                        <a:rPr lang="ru-RU" sz="1600" dirty="0">
                          <a:solidFill>
                            <a:srgbClr val="002060"/>
                          </a:solidFill>
                          <a:latin typeface="Times New Roman"/>
                          <a:ea typeface="Calibri"/>
                          <a:cs typeface="Times New Roman"/>
                        </a:rPr>
                        <a:t>необходимо написать программу, останавливающую робота, столкнувшегося с препятствием.</a:t>
                      </a:r>
                      <a:endParaRPr lang="ru-RU" sz="1400" dirty="0">
                        <a:solidFill>
                          <a:srgbClr val="002060"/>
                        </a:solidFill>
                        <a:latin typeface="Calibri"/>
                        <a:ea typeface="Calibri"/>
                        <a:cs typeface="Times New Roman"/>
                      </a:endParaRPr>
                    </a:p>
                  </a:txBody>
                  <a:tcPr marL="114300" marR="114300" marT="0" marB="0">
                    <a:lnL>
                      <a:noFill/>
                    </a:lnL>
                    <a:lnR>
                      <a:noFill/>
                    </a:lnR>
                    <a:lnT>
                      <a:noFill/>
                    </a:lnT>
                    <a:lnB>
                      <a:noFill/>
                    </a:lnB>
                  </a:tcPr>
                </a:tc>
              </a:tr>
            </a:tbl>
          </a:graphicData>
        </a:graphic>
      </p:graphicFrame>
      <p:graphicFrame>
        <p:nvGraphicFramePr>
          <p:cNvPr id="3" name="Таблица 2"/>
          <p:cNvGraphicFramePr>
            <a:graphicFrameLocks noGrp="1"/>
          </p:cNvGraphicFramePr>
          <p:nvPr/>
        </p:nvGraphicFramePr>
        <p:xfrm>
          <a:off x="1524000" y="1268760"/>
          <a:ext cx="6096000" cy="3528392"/>
        </p:xfrm>
        <a:graphic>
          <a:graphicData uri="http://schemas.openxmlformats.org/drawingml/2006/table">
            <a:tbl>
              <a:tblPr/>
              <a:tblGrid>
                <a:gridCol w="6096000"/>
              </a:tblGrid>
              <a:tr h="3528392">
                <a:tc>
                  <a:txBody>
                    <a:bodyPr/>
                    <a:lstStyle/>
                    <a:p>
                      <a:pPr algn="just"/>
                      <a:r>
                        <a:rPr lang="ru-RU" sz="1800" dirty="0">
                          <a:solidFill>
                            <a:srgbClr val="002060"/>
                          </a:solidFill>
                          <a:latin typeface="Times New Roman"/>
                          <a:ea typeface="Times New Roman"/>
                        </a:rPr>
                        <a:t>Из датчика касания давайте соберем небольшой бампер, который будет нам сигнализировать о том, что наш робот столкнулся с препятствием. Ниже приведены подробные инструкции для сборки, как из домашней, так и из образовательной версии конструктора </a:t>
                      </a:r>
                      <a:r>
                        <a:rPr lang="ru-RU" sz="1800" dirty="0" err="1">
                          <a:solidFill>
                            <a:srgbClr val="002060"/>
                          </a:solidFill>
                          <a:latin typeface="Times New Roman"/>
                          <a:ea typeface="Times New Roman"/>
                        </a:rPr>
                        <a:t>Lego</a:t>
                      </a:r>
                      <a:r>
                        <a:rPr lang="ru-RU" sz="1800" dirty="0">
                          <a:solidFill>
                            <a:srgbClr val="002060"/>
                          </a:solidFill>
                          <a:latin typeface="Times New Roman"/>
                          <a:ea typeface="Times New Roman"/>
                        </a:rPr>
                        <a:t> </a:t>
                      </a:r>
                      <a:r>
                        <a:rPr lang="ru-RU" sz="1800" dirty="0" err="1">
                          <a:solidFill>
                            <a:srgbClr val="002060"/>
                          </a:solidFill>
                          <a:latin typeface="Times New Roman"/>
                          <a:ea typeface="Times New Roman"/>
                        </a:rPr>
                        <a:t>mindstorms</a:t>
                      </a:r>
                      <a:r>
                        <a:rPr lang="ru-RU" sz="1800" dirty="0">
                          <a:solidFill>
                            <a:srgbClr val="002060"/>
                          </a:solidFill>
                          <a:latin typeface="Times New Roman"/>
                          <a:ea typeface="Times New Roman"/>
                        </a:rPr>
                        <a:t> EV3. Можете поэкспериментировать и придумать собственный вариант конструкции.</a:t>
                      </a:r>
                    </a:p>
                    <a:p>
                      <a:pPr algn="ctr">
                        <a:spcBef>
                          <a:spcPts val="1000"/>
                        </a:spcBef>
                        <a:spcAft>
                          <a:spcPts val="0"/>
                        </a:spcAft>
                      </a:pPr>
                      <a:r>
                        <a:rPr lang="ru-RU" sz="1800" b="1" i="1" dirty="0" err="1">
                          <a:solidFill>
                            <a:srgbClr val="002060"/>
                          </a:solidFill>
                          <a:latin typeface="Times New Roman"/>
                          <a:ea typeface="Times New Roman"/>
                          <a:cs typeface="Times New Roman"/>
                        </a:rPr>
                        <a:t>Lego</a:t>
                      </a:r>
                      <a:r>
                        <a:rPr lang="ru-RU" sz="1800" b="1" i="1" dirty="0">
                          <a:solidFill>
                            <a:srgbClr val="002060"/>
                          </a:solidFill>
                          <a:latin typeface="Times New Roman"/>
                          <a:ea typeface="Times New Roman"/>
                          <a:cs typeface="Times New Roman"/>
                        </a:rPr>
                        <a:t> </a:t>
                      </a:r>
                      <a:r>
                        <a:rPr lang="ru-RU" sz="1800" b="1" i="1" dirty="0" err="1">
                          <a:solidFill>
                            <a:srgbClr val="002060"/>
                          </a:solidFill>
                          <a:latin typeface="Times New Roman"/>
                          <a:ea typeface="Times New Roman"/>
                          <a:cs typeface="Times New Roman"/>
                        </a:rPr>
                        <a:t>mindstorms</a:t>
                      </a:r>
                      <a:r>
                        <a:rPr lang="ru-RU" sz="1800" b="1" i="1" dirty="0">
                          <a:solidFill>
                            <a:srgbClr val="002060"/>
                          </a:solidFill>
                          <a:latin typeface="Times New Roman"/>
                          <a:ea typeface="Times New Roman"/>
                          <a:cs typeface="Times New Roman"/>
                        </a:rPr>
                        <a:t> EV3 </a:t>
                      </a:r>
                      <a:r>
                        <a:rPr lang="ru-RU" sz="1800" b="1" i="1" dirty="0" err="1">
                          <a:solidFill>
                            <a:srgbClr val="002060"/>
                          </a:solidFill>
                          <a:latin typeface="Times New Roman"/>
                          <a:ea typeface="Times New Roman"/>
                          <a:cs typeface="Times New Roman"/>
                        </a:rPr>
                        <a:t>home</a:t>
                      </a:r>
                      <a:endParaRPr lang="ru-RU" sz="1600" b="1" i="1" dirty="0">
                        <a:solidFill>
                          <a:srgbClr val="002060"/>
                        </a:solidFill>
                        <a:latin typeface="Cambria"/>
                        <a:ea typeface="Times New Roman"/>
                        <a:cs typeface="Times New Roman"/>
                      </a:endParaRPr>
                    </a:p>
                  </a:txBody>
                  <a:tcPr marL="114300" marR="114300" marT="0" marB="0">
                    <a:lnL>
                      <a:noFill/>
                    </a:lnL>
                    <a:lnR>
                      <a:noFill/>
                    </a:lnR>
                    <a:lnT>
                      <a:noFill/>
                    </a:lnT>
                    <a:lnB>
                      <a:noFill/>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Цели урока</a:t>
            </a:r>
            <a:endParaRPr lang="ru-RU" dirty="0"/>
          </a:p>
        </p:txBody>
      </p:sp>
      <p:sp>
        <p:nvSpPr>
          <p:cNvPr id="3" name="Содержимое 2"/>
          <p:cNvSpPr>
            <a:spLocks noGrp="1"/>
          </p:cNvSpPr>
          <p:nvPr>
            <p:ph idx="1"/>
          </p:nvPr>
        </p:nvSpPr>
        <p:spPr/>
        <p:txBody>
          <a:bodyPr>
            <a:normAutofit fontScale="92500" lnSpcReduction="20000"/>
          </a:bodyPr>
          <a:lstStyle/>
          <a:p>
            <a:pPr>
              <a:buNone/>
            </a:pPr>
            <a:r>
              <a:rPr lang="ru-RU" b="1" dirty="0" smtClean="0">
                <a:solidFill>
                  <a:srgbClr val="002060"/>
                </a:solidFill>
                <a:latin typeface="Times New Roman" pitchFamily="18" charset="0"/>
                <a:cs typeface="Times New Roman" pitchFamily="18" charset="0"/>
              </a:rPr>
              <a:t>Все учащиеся смогут</a:t>
            </a:r>
            <a:r>
              <a:rPr lang="en-US" b="1" dirty="0" smtClean="0">
                <a:solidFill>
                  <a:srgbClr val="002060"/>
                </a:solidFill>
                <a:latin typeface="Times New Roman" pitchFamily="18" charset="0"/>
                <a:cs typeface="Times New Roman" pitchFamily="18" charset="0"/>
              </a:rPr>
              <a:t>:      </a:t>
            </a:r>
            <a:endParaRPr lang="ru-RU" b="1" dirty="0" smtClean="0">
              <a:solidFill>
                <a:srgbClr val="002060"/>
              </a:solidFill>
              <a:latin typeface="Times New Roman" pitchFamily="18" charset="0"/>
              <a:cs typeface="Times New Roman" pitchFamily="18" charset="0"/>
            </a:endParaRPr>
          </a:p>
          <a:p>
            <a:pPr lvl="0"/>
            <a:r>
              <a:rPr lang="ru-RU" dirty="0" smtClean="0">
                <a:solidFill>
                  <a:srgbClr val="002060"/>
                </a:solidFill>
                <a:latin typeface="Times New Roman" pitchFamily="18" charset="0"/>
                <a:cs typeface="Times New Roman" pitchFamily="18" charset="0"/>
              </a:rPr>
              <a:t> умение работать по предложенным инструкциям;</a:t>
            </a:r>
          </a:p>
          <a:p>
            <a:pPr>
              <a:buNone/>
            </a:pPr>
            <a:r>
              <a:rPr lang="ru-RU" dirty="0" smtClean="0">
                <a:solidFill>
                  <a:srgbClr val="002060"/>
                </a:solidFill>
                <a:latin typeface="Times New Roman" pitchFamily="18" charset="0"/>
                <a:cs typeface="Times New Roman" pitchFamily="18" charset="0"/>
              </a:rPr>
              <a:t> </a:t>
            </a:r>
          </a:p>
          <a:p>
            <a:pPr>
              <a:buNone/>
            </a:pPr>
            <a:r>
              <a:rPr lang="ru-RU" b="1" dirty="0" smtClean="0">
                <a:solidFill>
                  <a:srgbClr val="002060"/>
                </a:solidFill>
                <a:latin typeface="Times New Roman" pitchFamily="18" charset="0"/>
                <a:cs typeface="Times New Roman" pitchFamily="18" charset="0"/>
              </a:rPr>
              <a:t>Большинство учащихся смогут</a:t>
            </a:r>
            <a:r>
              <a:rPr lang="en-US" b="1" dirty="0" smtClean="0">
                <a:solidFill>
                  <a:srgbClr val="002060"/>
                </a:solidFill>
                <a:latin typeface="Times New Roman" pitchFamily="18" charset="0"/>
                <a:cs typeface="Times New Roman" pitchFamily="18" charset="0"/>
              </a:rPr>
              <a:t>: </a:t>
            </a:r>
            <a:endParaRPr lang="ru-RU" b="1" dirty="0" smtClean="0">
              <a:solidFill>
                <a:srgbClr val="002060"/>
              </a:solidFill>
              <a:latin typeface="Times New Roman" pitchFamily="18" charset="0"/>
              <a:cs typeface="Times New Roman" pitchFamily="18" charset="0"/>
            </a:endParaRPr>
          </a:p>
          <a:p>
            <a:pPr lvl="0"/>
            <a:r>
              <a:rPr lang="ru-RU" dirty="0" smtClean="0">
                <a:solidFill>
                  <a:srgbClr val="002060"/>
                </a:solidFill>
                <a:latin typeface="Times New Roman" pitchFamily="18" charset="0"/>
                <a:cs typeface="Times New Roman" pitchFamily="18" charset="0"/>
              </a:rPr>
              <a:t> умение творчески подходить к решению задачи;</a:t>
            </a:r>
          </a:p>
          <a:p>
            <a:pPr>
              <a:buNone/>
            </a:pPr>
            <a:r>
              <a:rPr lang="ru-RU" dirty="0" smtClean="0">
                <a:solidFill>
                  <a:srgbClr val="002060"/>
                </a:solidFill>
                <a:latin typeface="Times New Roman" pitchFamily="18" charset="0"/>
                <a:cs typeface="Times New Roman" pitchFamily="18" charset="0"/>
              </a:rPr>
              <a:t> </a:t>
            </a:r>
            <a:endParaRPr lang="ru-RU" b="1" dirty="0" smtClean="0">
              <a:solidFill>
                <a:srgbClr val="002060"/>
              </a:solidFill>
              <a:latin typeface="Times New Roman" pitchFamily="18" charset="0"/>
              <a:cs typeface="Times New Roman" pitchFamily="18" charset="0"/>
            </a:endParaRPr>
          </a:p>
          <a:p>
            <a:pPr>
              <a:buNone/>
            </a:pPr>
            <a:r>
              <a:rPr lang="ru-RU" b="1" dirty="0" smtClean="0">
                <a:solidFill>
                  <a:srgbClr val="002060"/>
                </a:solidFill>
                <a:latin typeface="Times New Roman" pitchFamily="18" charset="0"/>
                <a:cs typeface="Times New Roman" pitchFamily="18" charset="0"/>
              </a:rPr>
              <a:t>Некоторые учащиеся смогут:</a:t>
            </a:r>
          </a:p>
          <a:p>
            <a:r>
              <a:rPr lang="ru-RU" dirty="0" smtClean="0">
                <a:solidFill>
                  <a:srgbClr val="002060"/>
                </a:solidFill>
                <a:latin typeface="Times New Roman" pitchFamily="18" charset="0"/>
                <a:cs typeface="Times New Roman" pitchFamily="18" charset="0"/>
              </a:rPr>
              <a:t>Оценивать недостатки и достоинства видов датчиков</a:t>
            </a:r>
            <a:endParaRPr lang="ru-RU" dirty="0">
              <a:solidFill>
                <a:srgbClr val="002060"/>
              </a:solidFill>
              <a:latin typeface="Times New Roman" pitchFamily="18" charset="0"/>
              <a:cs typeface="Times New Roman"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Инструкция по сборке для домашней версии конструктора">
            <a:hlinkClick r:id="rId2" tooltip="&quot;Инструкция по сборке для домашней версии конструктора&quot;"/>
          </p:cNvPr>
          <p:cNvPicPr/>
          <p:nvPr/>
        </p:nvPicPr>
        <p:blipFill>
          <a:blip r:embed="rId3" cstate="print"/>
          <a:srcRect/>
          <a:stretch>
            <a:fillRect/>
          </a:stretch>
        </p:blipFill>
        <p:spPr bwMode="auto">
          <a:xfrm>
            <a:off x="1115616" y="476672"/>
            <a:ext cx="7776864" cy="5472608"/>
          </a:xfrm>
          <a:prstGeom prst="rect">
            <a:avLst/>
          </a:prstGeom>
          <a:noFill/>
          <a:ln w="9525">
            <a:noFill/>
            <a:miter lim="800000"/>
            <a:headEnd/>
            <a:tailEnd/>
          </a:ln>
        </p:spPr>
      </p:pic>
      <p:graphicFrame>
        <p:nvGraphicFramePr>
          <p:cNvPr id="3" name="Таблица 2"/>
          <p:cNvGraphicFramePr>
            <a:graphicFrameLocks noGrp="1"/>
          </p:cNvGraphicFramePr>
          <p:nvPr/>
        </p:nvGraphicFramePr>
        <p:xfrm>
          <a:off x="1619672" y="6093296"/>
          <a:ext cx="6096000" cy="182880"/>
        </p:xfrm>
        <a:graphic>
          <a:graphicData uri="http://schemas.openxmlformats.org/drawingml/2006/table">
            <a:tbl>
              <a:tblPr/>
              <a:tblGrid>
                <a:gridCol w="6096000"/>
              </a:tblGrid>
              <a:tr h="0">
                <a:tc>
                  <a:txBody>
                    <a:bodyPr/>
                    <a:lstStyle/>
                    <a:p>
                      <a:pPr algn="ctr">
                        <a:spcBef>
                          <a:spcPts val="1000"/>
                        </a:spcBef>
                        <a:spcAft>
                          <a:spcPts val="0"/>
                        </a:spcAft>
                      </a:pPr>
                      <a:r>
                        <a:rPr lang="ru-RU" sz="1200" b="1" i="1" dirty="0" err="1">
                          <a:solidFill>
                            <a:srgbClr val="333333"/>
                          </a:solidFill>
                          <a:latin typeface="Times New Roman"/>
                          <a:ea typeface="Times New Roman"/>
                          <a:cs typeface="Times New Roman"/>
                        </a:rPr>
                        <a:t>Lego</a:t>
                      </a:r>
                      <a:r>
                        <a:rPr lang="ru-RU" sz="1200" b="1" i="1" dirty="0">
                          <a:solidFill>
                            <a:srgbClr val="333333"/>
                          </a:solidFill>
                          <a:latin typeface="Times New Roman"/>
                          <a:ea typeface="Times New Roman"/>
                          <a:cs typeface="Times New Roman"/>
                        </a:rPr>
                        <a:t> </a:t>
                      </a:r>
                      <a:r>
                        <a:rPr lang="ru-RU" sz="1200" b="1" i="1" dirty="0" err="1">
                          <a:solidFill>
                            <a:srgbClr val="333333"/>
                          </a:solidFill>
                          <a:latin typeface="Times New Roman"/>
                          <a:ea typeface="Times New Roman"/>
                          <a:cs typeface="Times New Roman"/>
                        </a:rPr>
                        <a:t>mindstorms</a:t>
                      </a:r>
                      <a:r>
                        <a:rPr lang="ru-RU" sz="1200" b="1" i="1" dirty="0">
                          <a:solidFill>
                            <a:srgbClr val="333333"/>
                          </a:solidFill>
                          <a:latin typeface="Times New Roman"/>
                          <a:ea typeface="Times New Roman"/>
                          <a:cs typeface="Times New Roman"/>
                        </a:rPr>
                        <a:t> EV3 </a:t>
                      </a:r>
                      <a:r>
                        <a:rPr lang="ru-RU" sz="1200" b="1" i="1" dirty="0" err="1">
                          <a:solidFill>
                            <a:srgbClr val="333333"/>
                          </a:solidFill>
                          <a:latin typeface="Times New Roman"/>
                          <a:ea typeface="Times New Roman"/>
                          <a:cs typeface="Times New Roman"/>
                        </a:rPr>
                        <a:t>education</a:t>
                      </a:r>
                      <a:endParaRPr lang="ru-RU" sz="1100" b="1" i="1" dirty="0">
                        <a:solidFill>
                          <a:srgbClr val="4F81BD"/>
                        </a:solidFill>
                        <a:latin typeface="Cambria"/>
                        <a:ea typeface="Times New Roman"/>
                        <a:cs typeface="Times New Roman"/>
                      </a:endParaRPr>
                    </a:p>
                  </a:txBody>
                  <a:tcPr marL="114300" marR="114300" marT="0" marB="0">
                    <a:lnL>
                      <a:noFill/>
                    </a:lnL>
                    <a:lnR>
                      <a:noFill/>
                    </a:lnR>
                    <a:lnT>
                      <a:noFill/>
                    </a:lnT>
                    <a:lnB>
                      <a:noFill/>
                    </a:lnB>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Инструкция по сборке для образовательной версии конструктора">
            <a:hlinkClick r:id="rId2" tooltip="&quot;Инструкция по сборке для образовательной версии конструктора&quot;"/>
          </p:cNvPr>
          <p:cNvPicPr/>
          <p:nvPr/>
        </p:nvPicPr>
        <p:blipFill>
          <a:blip r:embed="rId3" cstate="print"/>
          <a:srcRect/>
          <a:stretch>
            <a:fillRect/>
          </a:stretch>
        </p:blipFill>
        <p:spPr bwMode="auto">
          <a:xfrm>
            <a:off x="1259632" y="620688"/>
            <a:ext cx="7272808" cy="4608511"/>
          </a:xfrm>
          <a:prstGeom prst="rect">
            <a:avLst/>
          </a:prstGeom>
          <a:noFill/>
          <a:ln w="9525">
            <a:noFill/>
            <a:miter lim="800000"/>
            <a:headEnd/>
            <a:tailEnd/>
          </a:ln>
        </p:spPr>
      </p:pic>
      <p:graphicFrame>
        <p:nvGraphicFramePr>
          <p:cNvPr id="4" name="Таблица 3"/>
          <p:cNvGraphicFramePr>
            <a:graphicFrameLocks noGrp="1"/>
          </p:cNvGraphicFramePr>
          <p:nvPr/>
        </p:nvGraphicFramePr>
        <p:xfrm>
          <a:off x="2051720" y="5373216"/>
          <a:ext cx="6096000" cy="365760"/>
        </p:xfrm>
        <a:graphic>
          <a:graphicData uri="http://schemas.openxmlformats.org/drawingml/2006/table">
            <a:tbl>
              <a:tblPr/>
              <a:tblGrid>
                <a:gridCol w="6096000"/>
              </a:tblGrid>
              <a:tr h="0">
                <a:tc>
                  <a:txBody>
                    <a:bodyPr/>
                    <a:lstStyle/>
                    <a:p>
                      <a:pPr algn="just"/>
                      <a:r>
                        <a:rPr lang="ru-RU" sz="1200" dirty="0">
                          <a:solidFill>
                            <a:srgbClr val="002060"/>
                          </a:solidFill>
                          <a:latin typeface="Times New Roman"/>
                          <a:ea typeface="Times New Roman"/>
                        </a:rPr>
                        <a:t>Получившийся элемент закрепим на передней балке  нашего робота и соединим датчик касания с портом </a:t>
                      </a:r>
                      <a:r>
                        <a:rPr lang="ru-RU" sz="1200" b="1" dirty="0">
                          <a:solidFill>
                            <a:srgbClr val="002060"/>
                          </a:solidFill>
                          <a:latin typeface="Times New Roman"/>
                          <a:ea typeface="Times New Roman"/>
                        </a:rPr>
                        <a:t>"1"</a:t>
                      </a:r>
                      <a:r>
                        <a:rPr lang="ru-RU" sz="1200" dirty="0">
                          <a:solidFill>
                            <a:srgbClr val="002060"/>
                          </a:solidFill>
                          <a:latin typeface="Times New Roman"/>
                          <a:ea typeface="Times New Roman"/>
                        </a:rPr>
                        <a:t> модуля EV3.</a:t>
                      </a:r>
                    </a:p>
                  </a:txBody>
                  <a:tcPr marL="114300" marR="114300" marT="0" marB="0">
                    <a:lnL>
                      <a:noFill/>
                    </a:lnL>
                    <a:lnR>
                      <a:noFill/>
                    </a:lnR>
                    <a:lnT>
                      <a:noFill/>
                    </a:lnT>
                    <a:lnB>
                      <a:noFill/>
                    </a:lnB>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619672" y="5589240"/>
          <a:ext cx="6096000" cy="243840"/>
        </p:xfrm>
        <a:graphic>
          <a:graphicData uri="http://schemas.openxmlformats.org/drawingml/2006/table">
            <a:tbl>
              <a:tblPr/>
              <a:tblGrid>
                <a:gridCol w="6096000"/>
              </a:tblGrid>
              <a:tr h="0">
                <a:tc>
                  <a:txBody>
                    <a:bodyPr/>
                    <a:lstStyle/>
                    <a:p>
                      <a:pPr marL="449580" algn="ctr">
                        <a:spcBef>
                          <a:spcPts val="1000"/>
                        </a:spcBef>
                        <a:spcAft>
                          <a:spcPts val="0"/>
                        </a:spcAft>
                      </a:pPr>
                      <a:r>
                        <a:rPr lang="ru-RU" sz="1600" b="1" i="1" dirty="0" err="1" smtClean="0">
                          <a:solidFill>
                            <a:srgbClr val="333333"/>
                          </a:solidFill>
                          <a:latin typeface="Times New Roman"/>
                          <a:ea typeface="Times New Roman"/>
                          <a:cs typeface="Times New Roman"/>
                        </a:rPr>
                        <a:t>Lego</a:t>
                      </a:r>
                      <a:r>
                        <a:rPr lang="ru-RU" sz="1600" b="1" i="1" dirty="0" smtClean="0">
                          <a:solidFill>
                            <a:srgbClr val="333333"/>
                          </a:solidFill>
                          <a:latin typeface="Times New Roman"/>
                          <a:ea typeface="Times New Roman"/>
                          <a:cs typeface="Times New Roman"/>
                        </a:rPr>
                        <a:t> </a:t>
                      </a:r>
                      <a:r>
                        <a:rPr lang="ru-RU" sz="1600" b="1" i="1" dirty="0" err="1">
                          <a:solidFill>
                            <a:srgbClr val="333333"/>
                          </a:solidFill>
                          <a:latin typeface="Times New Roman"/>
                          <a:ea typeface="Times New Roman"/>
                          <a:cs typeface="Times New Roman"/>
                        </a:rPr>
                        <a:t>mindstorms</a:t>
                      </a:r>
                      <a:r>
                        <a:rPr lang="ru-RU" sz="1600" b="1" i="1" dirty="0">
                          <a:solidFill>
                            <a:srgbClr val="333333"/>
                          </a:solidFill>
                          <a:latin typeface="Times New Roman"/>
                          <a:ea typeface="Times New Roman"/>
                          <a:cs typeface="Times New Roman"/>
                        </a:rPr>
                        <a:t> EV3 </a:t>
                      </a:r>
                      <a:r>
                        <a:rPr lang="ru-RU" sz="1600" b="1" i="1" dirty="0" err="1">
                          <a:solidFill>
                            <a:srgbClr val="333333"/>
                          </a:solidFill>
                          <a:latin typeface="Times New Roman"/>
                          <a:ea typeface="Times New Roman"/>
                          <a:cs typeface="Times New Roman"/>
                        </a:rPr>
                        <a:t>Education</a:t>
                      </a:r>
                      <a:endParaRPr lang="ru-RU" sz="1400" b="1" i="1" dirty="0">
                        <a:solidFill>
                          <a:srgbClr val="4F81BD"/>
                        </a:solidFill>
                        <a:latin typeface="Cambria"/>
                        <a:ea typeface="Times New Roman"/>
                        <a:cs typeface="Times New Roman"/>
                      </a:endParaRPr>
                    </a:p>
                  </a:txBody>
                  <a:tcPr marL="114300" marR="114300" marT="0" marB="0">
                    <a:lnL>
                      <a:noFill/>
                    </a:lnL>
                    <a:lnR>
                      <a:noFill/>
                    </a:lnR>
                    <a:lnT>
                      <a:noFill/>
                    </a:lnT>
                    <a:lnB>
                      <a:noFill/>
                    </a:lnB>
                  </a:tcPr>
                </a:tc>
              </a:tr>
            </a:tbl>
          </a:graphicData>
        </a:graphic>
      </p:graphicFrame>
      <p:pic>
        <p:nvPicPr>
          <p:cNvPr id="46081" name="Рисунок 486" descr="Размещение на домашней версии набора"/>
          <p:cNvPicPr>
            <a:picLocks noChangeAspect="1" noChangeArrowheads="1"/>
          </p:cNvPicPr>
          <p:nvPr/>
        </p:nvPicPr>
        <p:blipFill>
          <a:blip r:embed="rId2" cstate="print"/>
          <a:srcRect/>
          <a:stretch>
            <a:fillRect/>
          </a:stretch>
        </p:blipFill>
        <p:spPr bwMode="auto">
          <a:xfrm>
            <a:off x="2771800" y="1556792"/>
            <a:ext cx="4426450" cy="3019028"/>
          </a:xfrm>
          <a:prstGeom prst="rect">
            <a:avLst/>
          </a:prstGeom>
          <a:noFill/>
        </p:spPr>
      </p:pic>
      <p:sp>
        <p:nvSpPr>
          <p:cNvPr id="4" name="Прямоугольник 3"/>
          <p:cNvSpPr/>
          <p:nvPr/>
        </p:nvSpPr>
        <p:spPr>
          <a:xfrm>
            <a:off x="3347864" y="692696"/>
            <a:ext cx="2948243" cy="369332"/>
          </a:xfrm>
          <a:prstGeom prst="rect">
            <a:avLst/>
          </a:prstGeom>
        </p:spPr>
        <p:txBody>
          <a:bodyPr wrap="none">
            <a:spAutoFit/>
          </a:bodyPr>
          <a:lstStyle/>
          <a:p>
            <a:pPr algn="ctr">
              <a:spcBef>
                <a:spcPts val="1000"/>
              </a:spcBef>
              <a:spcAft>
                <a:spcPts val="0"/>
              </a:spcAft>
            </a:pPr>
            <a:r>
              <a:rPr lang="ru-RU" b="1" i="1" dirty="0" err="1" smtClean="0">
                <a:solidFill>
                  <a:srgbClr val="333333"/>
                </a:solidFill>
                <a:latin typeface="Times New Roman"/>
                <a:ea typeface="Times New Roman"/>
                <a:cs typeface="Times New Roman"/>
              </a:rPr>
              <a:t>Lego</a:t>
            </a:r>
            <a:r>
              <a:rPr lang="ru-RU" b="1" i="1" dirty="0" smtClean="0">
                <a:solidFill>
                  <a:srgbClr val="333333"/>
                </a:solidFill>
                <a:latin typeface="Times New Roman"/>
                <a:ea typeface="Times New Roman"/>
                <a:cs typeface="Times New Roman"/>
              </a:rPr>
              <a:t> </a:t>
            </a:r>
            <a:r>
              <a:rPr lang="ru-RU" b="1" i="1" dirty="0" err="1" smtClean="0">
                <a:solidFill>
                  <a:srgbClr val="333333"/>
                </a:solidFill>
                <a:latin typeface="Times New Roman"/>
                <a:ea typeface="Times New Roman"/>
                <a:cs typeface="Times New Roman"/>
              </a:rPr>
              <a:t>mindstorms</a:t>
            </a:r>
            <a:r>
              <a:rPr lang="ru-RU" b="1" i="1" dirty="0" smtClean="0">
                <a:solidFill>
                  <a:srgbClr val="333333"/>
                </a:solidFill>
                <a:latin typeface="Times New Roman"/>
                <a:ea typeface="Times New Roman"/>
                <a:cs typeface="Times New Roman"/>
              </a:rPr>
              <a:t> EV3 </a:t>
            </a:r>
            <a:r>
              <a:rPr lang="ru-RU" b="1" i="1" dirty="0" err="1" smtClean="0">
                <a:solidFill>
                  <a:srgbClr val="333333"/>
                </a:solidFill>
                <a:latin typeface="Times New Roman"/>
                <a:ea typeface="Times New Roman"/>
                <a:cs typeface="Times New Roman"/>
              </a:rPr>
              <a:t>Home</a:t>
            </a:r>
            <a:endParaRPr lang="ru-RU" sz="1600" b="1" i="1" dirty="0">
              <a:solidFill>
                <a:srgbClr val="4F81BD"/>
              </a:solidFill>
              <a:latin typeface="Cambria"/>
              <a:ea typeface="Times New Roman"/>
              <a:cs typeface="Times New Roma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Размещение на образовательной версии набора"/>
          <p:cNvPicPr/>
          <p:nvPr/>
        </p:nvPicPr>
        <p:blipFill>
          <a:blip r:embed="rId2" cstate="print"/>
          <a:srcRect/>
          <a:stretch>
            <a:fillRect/>
          </a:stretch>
        </p:blipFill>
        <p:spPr bwMode="auto">
          <a:xfrm>
            <a:off x="1619672" y="908720"/>
            <a:ext cx="6480720" cy="504056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620688"/>
          <a:ext cx="6096000" cy="5642952"/>
        </p:xfrm>
        <a:graphic>
          <a:graphicData uri="http://schemas.openxmlformats.org/drawingml/2006/table">
            <a:tbl>
              <a:tblPr/>
              <a:tblGrid>
                <a:gridCol w="6096000"/>
              </a:tblGrid>
              <a:tr h="5642952">
                <a:tc>
                  <a:txBody>
                    <a:bodyPr/>
                    <a:lstStyle/>
                    <a:p>
                      <a:pPr algn="just"/>
                      <a:r>
                        <a:rPr lang="ru-RU" sz="1600" dirty="0">
                          <a:solidFill>
                            <a:srgbClr val="002060"/>
                          </a:solidFill>
                          <a:latin typeface="Times New Roman"/>
                          <a:ea typeface="Times New Roman"/>
                        </a:rPr>
                        <a:t>Конструкция готова! Приступим к созданию программы. По условию задачи: робот должен двигаться вперед, пока не наткнется на препятствие. В этом случае датчик касания будет нажат! Для решения снова воспользуемся программным блоком </a:t>
                      </a:r>
                      <a:r>
                        <a:rPr lang="ru-RU" sz="1600" b="1" dirty="0">
                          <a:solidFill>
                            <a:srgbClr val="002060"/>
                          </a:solidFill>
                          <a:latin typeface="Times New Roman"/>
                          <a:ea typeface="Times New Roman"/>
                        </a:rPr>
                        <a:t>"Ожидание"</a:t>
                      </a:r>
                      <a:r>
                        <a:rPr lang="ru-RU" sz="1600" dirty="0">
                          <a:solidFill>
                            <a:srgbClr val="002060"/>
                          </a:solidFill>
                          <a:latin typeface="Times New Roman"/>
                          <a:ea typeface="Times New Roman"/>
                        </a:rPr>
                        <a:t>.</a:t>
                      </a:r>
                    </a:p>
                    <a:p>
                      <a:pPr algn="l"/>
                      <a:endParaRPr lang="ru-RU" sz="1600" b="1" dirty="0" smtClean="0">
                        <a:solidFill>
                          <a:srgbClr val="002060"/>
                        </a:solidFill>
                        <a:latin typeface="Times New Roman"/>
                        <a:ea typeface="Times New Roman"/>
                      </a:endParaRPr>
                    </a:p>
                    <a:p>
                      <a:pPr algn="l"/>
                      <a:endParaRPr lang="ru-RU" sz="1600" b="1" dirty="0" smtClean="0">
                        <a:solidFill>
                          <a:srgbClr val="002060"/>
                        </a:solidFill>
                        <a:latin typeface="Times New Roman"/>
                        <a:ea typeface="Times New Roman"/>
                      </a:endParaRPr>
                    </a:p>
                    <a:p>
                      <a:pPr algn="l"/>
                      <a:endParaRPr lang="ru-RU" sz="1600" b="1" dirty="0" smtClean="0">
                        <a:solidFill>
                          <a:srgbClr val="002060"/>
                        </a:solidFill>
                        <a:latin typeface="Times New Roman"/>
                        <a:ea typeface="Times New Roman"/>
                      </a:endParaRPr>
                    </a:p>
                    <a:p>
                      <a:pPr algn="l"/>
                      <a:r>
                        <a:rPr lang="ru-RU" sz="1600" b="1" dirty="0" smtClean="0">
                          <a:solidFill>
                            <a:srgbClr val="002060"/>
                          </a:solidFill>
                          <a:latin typeface="Times New Roman"/>
                          <a:ea typeface="Times New Roman"/>
                        </a:rPr>
                        <a:t>Решение</a:t>
                      </a:r>
                      <a:r>
                        <a:rPr lang="ru-RU" sz="1600" b="1" dirty="0">
                          <a:solidFill>
                            <a:srgbClr val="002060"/>
                          </a:solidFill>
                          <a:latin typeface="Times New Roman"/>
                          <a:ea typeface="Times New Roman"/>
                        </a:rPr>
                        <a:t>:</a:t>
                      </a:r>
                      <a:endParaRPr lang="ru-RU" sz="1600" dirty="0">
                        <a:solidFill>
                          <a:srgbClr val="002060"/>
                        </a:solidFill>
                        <a:latin typeface="Times New Roman"/>
                        <a:ea typeface="Times New Roman"/>
                      </a:endParaRPr>
                    </a:p>
                    <a:p>
                      <a:pPr marL="342900" lvl="0" indent="-342900" algn="l">
                        <a:spcAft>
                          <a:spcPts val="0"/>
                        </a:spcAft>
                        <a:tabLst>
                          <a:tab pos="457200" algn="l"/>
                        </a:tabLst>
                      </a:pPr>
                      <a:r>
                        <a:rPr lang="ru-RU" sz="1600" dirty="0">
                          <a:solidFill>
                            <a:srgbClr val="002060"/>
                          </a:solidFill>
                          <a:latin typeface="Times New Roman"/>
                          <a:ea typeface="Calibri"/>
                          <a:cs typeface="Times New Roman"/>
                        </a:rPr>
                        <a:t>Начать прямолинейное движение вперед </a:t>
                      </a:r>
                      <a:r>
                        <a:rPr lang="ru-RU" sz="1600" b="1" dirty="0">
                          <a:solidFill>
                            <a:srgbClr val="002060"/>
                          </a:solidFill>
                          <a:latin typeface="Times New Roman"/>
                          <a:ea typeface="Calibri"/>
                          <a:cs typeface="Times New Roman"/>
                        </a:rPr>
                        <a:t>(Рис. 9 поз. 1)</a:t>
                      </a:r>
                      <a:r>
                        <a:rPr lang="ru-RU" sz="1600" dirty="0">
                          <a:solidFill>
                            <a:srgbClr val="002060"/>
                          </a:solidFill>
                          <a:latin typeface="Times New Roman"/>
                          <a:ea typeface="Calibri"/>
                          <a:cs typeface="Times New Roman"/>
                        </a:rPr>
                        <a:t>.</a:t>
                      </a:r>
                      <a:endParaRPr lang="ru-RU" sz="1400" dirty="0">
                        <a:solidFill>
                          <a:srgbClr val="002060"/>
                        </a:solidFill>
                        <a:latin typeface="Calibri"/>
                        <a:ea typeface="Calibri"/>
                        <a:cs typeface="Times New Roman"/>
                      </a:endParaRPr>
                    </a:p>
                    <a:p>
                      <a:pPr marL="342900" lvl="0" indent="-342900" algn="l">
                        <a:spcAft>
                          <a:spcPts val="0"/>
                        </a:spcAft>
                        <a:tabLst>
                          <a:tab pos="457200" algn="l"/>
                        </a:tabLst>
                      </a:pPr>
                      <a:r>
                        <a:rPr lang="ru-RU" sz="1600" dirty="0">
                          <a:solidFill>
                            <a:srgbClr val="002060"/>
                          </a:solidFill>
                          <a:latin typeface="Times New Roman"/>
                          <a:ea typeface="Calibri"/>
                          <a:cs typeface="Times New Roman"/>
                        </a:rPr>
                        <a:t>Ждать, пока датчик касания не будет нажат </a:t>
                      </a:r>
                      <a:r>
                        <a:rPr lang="ru-RU" sz="1600" b="1" dirty="0">
                          <a:solidFill>
                            <a:srgbClr val="002060"/>
                          </a:solidFill>
                          <a:latin typeface="Times New Roman"/>
                          <a:ea typeface="Calibri"/>
                          <a:cs typeface="Times New Roman"/>
                        </a:rPr>
                        <a:t>(Рис. 9 поз. 2)</a:t>
                      </a:r>
                      <a:r>
                        <a:rPr lang="ru-RU" sz="1600" dirty="0">
                          <a:solidFill>
                            <a:srgbClr val="002060"/>
                          </a:solidFill>
                          <a:latin typeface="Times New Roman"/>
                          <a:ea typeface="Calibri"/>
                          <a:cs typeface="Times New Roman"/>
                        </a:rPr>
                        <a:t>.</a:t>
                      </a:r>
                      <a:endParaRPr lang="ru-RU" sz="1400" dirty="0">
                        <a:solidFill>
                          <a:srgbClr val="002060"/>
                        </a:solidFill>
                        <a:latin typeface="Calibri"/>
                        <a:ea typeface="Calibri"/>
                        <a:cs typeface="Times New Roman"/>
                      </a:endParaRPr>
                    </a:p>
                    <a:p>
                      <a:pPr marL="342900" lvl="0" indent="-342900" algn="l">
                        <a:spcAft>
                          <a:spcPts val="0"/>
                        </a:spcAft>
                        <a:tabLst>
                          <a:tab pos="457200" algn="l"/>
                        </a:tabLst>
                      </a:pPr>
                      <a:r>
                        <a:rPr lang="ru-RU" sz="1600" dirty="0">
                          <a:solidFill>
                            <a:srgbClr val="002060"/>
                          </a:solidFill>
                          <a:latin typeface="Times New Roman"/>
                          <a:ea typeface="Calibri"/>
                          <a:cs typeface="Times New Roman"/>
                        </a:rPr>
                        <a:t>Прекратить движение вперед </a:t>
                      </a:r>
                      <a:r>
                        <a:rPr lang="ru-RU" sz="1600" b="1" dirty="0">
                          <a:solidFill>
                            <a:srgbClr val="002060"/>
                          </a:solidFill>
                          <a:latin typeface="Times New Roman"/>
                          <a:ea typeface="Calibri"/>
                          <a:cs typeface="Times New Roman"/>
                        </a:rPr>
                        <a:t>(Рис. 9 поз. 3)</a:t>
                      </a:r>
                      <a:r>
                        <a:rPr lang="ru-RU" sz="1600" dirty="0">
                          <a:solidFill>
                            <a:srgbClr val="002060"/>
                          </a:solidFill>
                          <a:latin typeface="Times New Roman"/>
                          <a:ea typeface="Calibri"/>
                          <a:cs typeface="Times New Roman"/>
                        </a:rPr>
                        <a:t>.</a:t>
                      </a:r>
                      <a:endParaRPr lang="ru-RU" sz="1400" dirty="0">
                        <a:solidFill>
                          <a:srgbClr val="002060"/>
                        </a:solidFill>
                        <a:latin typeface="Calibri"/>
                        <a:ea typeface="Calibri"/>
                        <a:cs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endParaRPr lang="ru-RU" sz="1200" b="1" dirty="0" smtClean="0">
                        <a:solidFill>
                          <a:srgbClr val="333333"/>
                        </a:solidFill>
                        <a:latin typeface="Times New Roman"/>
                        <a:ea typeface="Times New Roman"/>
                      </a:endParaRPr>
                    </a:p>
                    <a:p>
                      <a:pPr algn="ctr"/>
                      <a:r>
                        <a:rPr lang="ru-RU" sz="1200" b="1" dirty="0" smtClean="0">
                          <a:solidFill>
                            <a:srgbClr val="333333"/>
                          </a:solidFill>
                          <a:latin typeface="Times New Roman"/>
                          <a:ea typeface="Times New Roman"/>
                        </a:rPr>
                        <a:t>Рис</a:t>
                      </a:r>
                      <a:r>
                        <a:rPr lang="ru-RU" sz="1200" b="1" dirty="0">
                          <a:solidFill>
                            <a:srgbClr val="333333"/>
                          </a:solidFill>
                          <a:latin typeface="Times New Roman"/>
                          <a:ea typeface="Times New Roman"/>
                        </a:rPr>
                        <a:t>. 9</a:t>
                      </a:r>
                      <a:endParaRPr lang="ru-RU" sz="1200" dirty="0">
                        <a:latin typeface="Times New Roman"/>
                        <a:ea typeface="Times New Roman"/>
                      </a:endParaRPr>
                    </a:p>
                  </a:txBody>
                  <a:tcPr marL="114300" marR="114300" marT="0" marB="0">
                    <a:lnL>
                      <a:noFill/>
                    </a:lnL>
                    <a:lnR>
                      <a:noFill/>
                    </a:lnR>
                    <a:lnT>
                      <a:noFill/>
                    </a:lnT>
                    <a:lnB>
                      <a:noFill/>
                    </a:lnB>
                  </a:tcPr>
                </a:tc>
              </a:tr>
            </a:tbl>
          </a:graphicData>
        </a:graphic>
      </p:graphicFrame>
      <p:pic>
        <p:nvPicPr>
          <p:cNvPr id="47105" name="Рисунок 488" descr="Решение задачи 7"/>
          <p:cNvPicPr>
            <a:picLocks noChangeAspect="1" noChangeArrowheads="1"/>
          </p:cNvPicPr>
          <p:nvPr/>
        </p:nvPicPr>
        <p:blipFill>
          <a:blip r:embed="rId2" cstate="print"/>
          <a:srcRect/>
          <a:stretch>
            <a:fillRect/>
          </a:stretch>
        </p:blipFill>
        <p:spPr bwMode="auto">
          <a:xfrm>
            <a:off x="1907704" y="3429000"/>
            <a:ext cx="5328592" cy="1584176"/>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332656"/>
            <a:ext cx="7498080" cy="6106690"/>
          </a:xfrm>
        </p:spPr>
        <p:txBody>
          <a:bodyPr>
            <a:normAutofit fontScale="90000"/>
          </a:bodyPr>
          <a:lstStyle/>
          <a:p>
            <a:r>
              <a:rPr lang="kk-KZ" sz="3100" b="1" u="sng" dirty="0" smtClean="0">
                <a:latin typeface="Times New Roman" pitchFamily="18" charset="0"/>
                <a:cs typeface="Times New Roman" pitchFamily="18" charset="0"/>
              </a:rPr>
              <a:t>Психологический насторой к уроку.</a:t>
            </a:r>
            <a:r>
              <a:rPr lang="kk-KZ" sz="3100" b="1" dirty="0" smtClean="0">
                <a:latin typeface="Times New Roman" pitchFamily="18" charset="0"/>
                <a:cs typeface="Times New Roman" pitchFamily="18" charset="0"/>
              </a:rPr>
              <a:t>  </a:t>
            </a:r>
            <a:r>
              <a:rPr lang="ru-RU" sz="3100" dirty="0" smtClean="0">
                <a:solidFill>
                  <a:srgbClr val="002060"/>
                </a:solidFill>
                <a:latin typeface="Times New Roman" pitchFamily="18" charset="0"/>
                <a:cs typeface="Times New Roman" pitchFamily="18" charset="0"/>
              </a:rPr>
              <a:t>Стратегия </a:t>
            </a:r>
            <a:r>
              <a:rPr lang="ru-RU" sz="3100" b="1" dirty="0" smtClean="0">
                <a:latin typeface="Times New Roman" pitchFamily="18" charset="0"/>
                <a:cs typeface="Times New Roman" pitchFamily="18" charset="0"/>
              </a:rPr>
              <a:t>«Сделай комплимент</a:t>
            </a:r>
            <a:r>
              <a:rPr lang="ru-RU" sz="3100" b="1" dirty="0" smtClean="0">
                <a:solidFill>
                  <a:srgbClr val="002060"/>
                </a:solidFill>
                <a:latin typeface="Times New Roman" pitchFamily="18" charset="0"/>
                <a:cs typeface="Times New Roman" pitchFamily="18" charset="0"/>
              </a:rPr>
              <a:t>» </a:t>
            </a:r>
            <a:r>
              <a:rPr lang="ru-RU" sz="3100" dirty="0" smtClean="0">
                <a:solidFill>
                  <a:srgbClr val="002060"/>
                </a:solidFill>
                <a:latin typeface="Times New Roman" pitchFamily="18" charset="0"/>
                <a:cs typeface="Times New Roman" pitchFamily="18" charset="0"/>
              </a:rPr>
              <a:t>на английском языке. Установление благоприятной атмосферы. Учащиеся встают в круг. Условие игры: улыбнуться соседу, подать руку, произнести имя и сказать комплимент на английском языке. </a:t>
            </a:r>
            <a:r>
              <a:rPr lang="ru-RU" sz="3100" dirty="0" err="1" smtClean="0">
                <a:solidFill>
                  <a:srgbClr val="002060"/>
                </a:solidFill>
                <a:latin typeface="Times New Roman" pitchFamily="18" charset="0"/>
                <a:cs typeface="Times New Roman" pitchFamily="18" charset="0"/>
              </a:rPr>
              <a:t>Youlookwonderful</a:t>
            </a:r>
            <a:r>
              <a:rPr lang="ru-RU" sz="3100" dirty="0" smtClean="0">
                <a:solidFill>
                  <a:srgbClr val="002060"/>
                </a:solidFill>
                <a:latin typeface="Times New Roman" pitchFamily="18" charset="0"/>
                <a:cs typeface="Times New Roman" pitchFamily="18" charset="0"/>
              </a:rPr>
              <a:t>. Вы великолепно выглядите! </a:t>
            </a:r>
            <a:r>
              <a:rPr lang="ru-RU" sz="3100" dirty="0" err="1" smtClean="0">
                <a:solidFill>
                  <a:srgbClr val="002060"/>
                </a:solidFill>
                <a:latin typeface="Times New Roman" pitchFamily="18" charset="0"/>
                <a:cs typeface="Times New Roman" pitchFamily="18" charset="0"/>
              </a:rPr>
              <a:t>Youlooksplendid</a:t>
            </a:r>
            <a:r>
              <a:rPr lang="ru-RU" sz="3100" dirty="0" smtClean="0">
                <a:solidFill>
                  <a:srgbClr val="002060"/>
                </a:solidFill>
                <a:latin typeface="Times New Roman" pitchFamily="18" charset="0"/>
                <a:cs typeface="Times New Roman" pitchFamily="18" charset="0"/>
              </a:rPr>
              <a:t>. Вы превосходно выглядите </a:t>
            </a:r>
            <a:r>
              <a:rPr lang="ru-RU" sz="3100" dirty="0" err="1" smtClean="0">
                <a:solidFill>
                  <a:srgbClr val="002060"/>
                </a:solidFill>
                <a:latin typeface="Times New Roman" pitchFamily="18" charset="0"/>
                <a:cs typeface="Times New Roman" pitchFamily="18" charset="0"/>
              </a:rPr>
              <a:t>You</a:t>
            </a:r>
            <a:r>
              <a:rPr lang="ru-RU" sz="3100" dirty="0" smtClean="0">
                <a:solidFill>
                  <a:srgbClr val="002060"/>
                </a:solidFill>
                <a:latin typeface="Times New Roman" pitchFamily="18" charset="0"/>
                <a:cs typeface="Times New Roman" pitchFamily="18" charset="0"/>
              </a:rPr>
              <a:t> </a:t>
            </a:r>
            <a:r>
              <a:rPr lang="ru-RU" sz="3100" dirty="0" err="1" smtClean="0">
                <a:solidFill>
                  <a:srgbClr val="002060"/>
                </a:solidFill>
                <a:latin typeface="Times New Roman" pitchFamily="18" charset="0"/>
                <a:cs typeface="Times New Roman" pitchFamily="18" charset="0"/>
              </a:rPr>
              <a:t>are</a:t>
            </a:r>
            <a:r>
              <a:rPr lang="ru-RU" sz="3100" dirty="0" smtClean="0">
                <a:solidFill>
                  <a:srgbClr val="002060"/>
                </a:solidFill>
                <a:latin typeface="Times New Roman" pitchFamily="18" charset="0"/>
                <a:cs typeface="Times New Roman" pitchFamily="18" charset="0"/>
              </a:rPr>
              <a:t> </a:t>
            </a:r>
            <a:r>
              <a:rPr lang="ru-RU" sz="3100" dirty="0" err="1" smtClean="0">
                <a:solidFill>
                  <a:srgbClr val="002060"/>
                </a:solidFill>
                <a:latin typeface="Times New Roman" pitchFamily="18" charset="0"/>
                <a:cs typeface="Times New Roman" pitchFamily="18" charset="0"/>
              </a:rPr>
              <a:t>beautiful</a:t>
            </a:r>
            <a:r>
              <a:rPr lang="ru-RU" sz="3100" dirty="0" smtClean="0">
                <a:solidFill>
                  <a:srgbClr val="002060"/>
                </a:solidFill>
                <a:latin typeface="Times New Roman" pitchFamily="18" charset="0"/>
                <a:cs typeface="Times New Roman" pitchFamily="18" charset="0"/>
              </a:rPr>
              <a:t>. Вы красивая (девочкам). </a:t>
            </a:r>
            <a:r>
              <a:rPr lang="ru-RU" sz="3100" dirty="0" err="1" smtClean="0">
                <a:solidFill>
                  <a:srgbClr val="002060"/>
                </a:solidFill>
                <a:latin typeface="Times New Roman" pitchFamily="18" charset="0"/>
                <a:cs typeface="Times New Roman" pitchFamily="18" charset="0"/>
              </a:rPr>
              <a:t>You</a:t>
            </a:r>
            <a:r>
              <a:rPr lang="ru-RU" sz="3100" dirty="0" smtClean="0">
                <a:solidFill>
                  <a:srgbClr val="002060"/>
                </a:solidFill>
                <a:latin typeface="Times New Roman" pitchFamily="18" charset="0"/>
                <a:cs typeface="Times New Roman" pitchFamily="18" charset="0"/>
              </a:rPr>
              <a:t> </a:t>
            </a:r>
            <a:r>
              <a:rPr lang="ru-RU" sz="3100" dirty="0" err="1" smtClean="0">
                <a:solidFill>
                  <a:srgbClr val="002060"/>
                </a:solidFill>
                <a:latin typeface="Times New Roman" pitchFamily="18" charset="0"/>
                <a:cs typeface="Times New Roman" pitchFamily="18" charset="0"/>
              </a:rPr>
              <a:t>are</a:t>
            </a:r>
            <a:r>
              <a:rPr lang="ru-RU" sz="3100" dirty="0" smtClean="0">
                <a:solidFill>
                  <a:srgbClr val="002060"/>
                </a:solidFill>
                <a:latin typeface="Times New Roman" pitchFamily="18" charset="0"/>
                <a:cs typeface="Times New Roman" pitchFamily="18" charset="0"/>
              </a:rPr>
              <a:t> </a:t>
            </a:r>
            <a:r>
              <a:rPr lang="ru-RU" sz="3100" dirty="0" err="1" smtClean="0">
                <a:solidFill>
                  <a:srgbClr val="002060"/>
                </a:solidFill>
                <a:latin typeface="Times New Roman" pitchFamily="18" charset="0"/>
                <a:cs typeface="Times New Roman" pitchFamily="18" charset="0"/>
              </a:rPr>
              <a:t>handsome</a:t>
            </a:r>
            <a:r>
              <a:rPr lang="ru-RU" sz="3100" dirty="0" smtClean="0">
                <a:solidFill>
                  <a:srgbClr val="002060"/>
                </a:solidFill>
                <a:latin typeface="Times New Roman" pitchFamily="18" charset="0"/>
                <a:cs typeface="Times New Roman" pitchFamily="18" charset="0"/>
              </a:rPr>
              <a:t>. Вы красивы (мальчикам). </a:t>
            </a:r>
            <a:r>
              <a:rPr lang="ru-RU" sz="3100" dirty="0" err="1" smtClean="0">
                <a:solidFill>
                  <a:srgbClr val="002060"/>
                </a:solidFill>
                <a:latin typeface="Times New Roman" pitchFamily="18" charset="0"/>
                <a:cs typeface="Times New Roman" pitchFamily="18" charset="0"/>
              </a:rPr>
              <a:t>Youlookwell</a:t>
            </a:r>
            <a:r>
              <a:rPr lang="ru-RU" sz="3100" dirty="0" smtClean="0">
                <a:solidFill>
                  <a:srgbClr val="002060"/>
                </a:solidFill>
                <a:latin typeface="Times New Roman" pitchFamily="18" charset="0"/>
                <a:cs typeface="Times New Roman" pitchFamily="18" charset="0"/>
              </a:rPr>
              <a:t>/</a:t>
            </a:r>
            <a:r>
              <a:rPr lang="ru-RU" sz="3100" dirty="0" err="1" smtClean="0">
                <a:solidFill>
                  <a:srgbClr val="002060"/>
                </a:solidFill>
                <a:latin typeface="Times New Roman" pitchFamily="18" charset="0"/>
                <a:cs typeface="Times New Roman" pitchFamily="18" charset="0"/>
              </a:rPr>
              <a:t>good</a:t>
            </a:r>
            <a:r>
              <a:rPr lang="ru-RU" sz="3100" dirty="0" smtClean="0">
                <a:solidFill>
                  <a:srgbClr val="002060"/>
                </a:solidFill>
                <a:latin typeface="Times New Roman" pitchFamily="18" charset="0"/>
                <a:cs typeface="Times New Roman" pitchFamily="18" charset="0"/>
              </a:rPr>
              <a:t>. Вы хорошо выглядите.</a:t>
            </a:r>
            <a:r>
              <a:rPr lang="ru-RU" dirty="0" smtClean="0"/>
              <a:t/>
            </a:r>
            <a:br>
              <a:rPr lang="ru-RU" dirty="0" smtClean="0"/>
            </a:b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052736"/>
            <a:ext cx="7498080" cy="3024336"/>
          </a:xfrm>
        </p:spPr>
        <p:txBody>
          <a:bodyPr>
            <a:normAutofit/>
          </a:bodyPr>
          <a:lstStyle/>
          <a:p>
            <a:r>
              <a:rPr lang="ru-RU" sz="3600" b="1" u="sng" dirty="0" smtClean="0">
                <a:latin typeface="Times New Roman" pitchFamily="18" charset="0"/>
                <a:cs typeface="Times New Roman" pitchFamily="18" charset="0"/>
              </a:rPr>
              <a:t>Деление на группы методом «</a:t>
            </a:r>
            <a:r>
              <a:rPr lang="ru-RU" sz="3600" b="1" u="sng" dirty="0" err="1" smtClean="0">
                <a:latin typeface="Times New Roman" pitchFamily="18" charset="0"/>
                <a:cs typeface="Times New Roman" pitchFamily="18" charset="0"/>
              </a:rPr>
              <a:t>Пазлов</a:t>
            </a:r>
            <a:r>
              <a:rPr lang="ru-RU" sz="3600" b="1" u="sng" dirty="0" smtClean="0">
                <a:latin typeface="Times New Roman" pitchFamily="18" charset="0"/>
                <a:cs typeface="Times New Roman" pitchFamily="18" charset="0"/>
              </a:rPr>
              <a:t>»</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b="1" u="sng" dirty="0" smtClean="0">
                <a:solidFill>
                  <a:srgbClr val="002060"/>
                </a:solidFill>
                <a:latin typeface="Times New Roman" pitchFamily="18" charset="0"/>
                <a:cs typeface="Times New Roman" pitchFamily="18" charset="0"/>
              </a:rPr>
              <a:t>1 группа «</a:t>
            </a:r>
            <a:r>
              <a:rPr lang="ru-RU" sz="3600" b="1" u="sng" dirty="0" err="1" smtClean="0">
                <a:solidFill>
                  <a:srgbClr val="002060"/>
                </a:solidFill>
                <a:latin typeface="Times New Roman" pitchFamily="18" charset="0"/>
                <a:cs typeface="Times New Roman" pitchFamily="18" charset="0"/>
              </a:rPr>
              <a:t>Робокоп</a:t>
            </a:r>
            <a:r>
              <a:rPr lang="ru-RU" sz="3600" b="1" u="sng" dirty="0" smtClean="0">
                <a:solidFill>
                  <a:srgbClr val="002060"/>
                </a:solidFill>
                <a:latin typeface="Times New Roman" pitchFamily="18" charset="0"/>
                <a:cs typeface="Times New Roman" pitchFamily="18" charset="0"/>
              </a:rPr>
              <a:t>»</a:t>
            </a:r>
            <a:r>
              <a:rPr lang="ru-RU" sz="3600" dirty="0" smtClean="0">
                <a:solidFill>
                  <a:srgbClr val="002060"/>
                </a:solidFill>
                <a:latin typeface="Times New Roman" pitchFamily="18" charset="0"/>
                <a:cs typeface="Times New Roman" pitchFamily="18" charset="0"/>
              </a:rPr>
              <a:t/>
            </a:r>
            <a:br>
              <a:rPr lang="ru-RU" sz="3600" dirty="0" smtClean="0">
                <a:solidFill>
                  <a:srgbClr val="002060"/>
                </a:solidFill>
                <a:latin typeface="Times New Roman" pitchFamily="18" charset="0"/>
                <a:cs typeface="Times New Roman" pitchFamily="18" charset="0"/>
              </a:rPr>
            </a:br>
            <a:r>
              <a:rPr lang="ru-RU" sz="3600" b="1" u="sng" dirty="0" smtClean="0">
                <a:solidFill>
                  <a:srgbClr val="002060"/>
                </a:solidFill>
                <a:latin typeface="Times New Roman" pitchFamily="18" charset="0"/>
                <a:cs typeface="Times New Roman" pitchFamily="18" charset="0"/>
              </a:rPr>
              <a:t>2 группа «</a:t>
            </a:r>
            <a:r>
              <a:rPr lang="ru-RU" sz="3600" b="1" u="sng" dirty="0" err="1" smtClean="0">
                <a:solidFill>
                  <a:srgbClr val="002060"/>
                </a:solidFill>
                <a:latin typeface="Times New Roman" pitchFamily="18" charset="0"/>
                <a:cs typeface="Times New Roman" pitchFamily="18" charset="0"/>
              </a:rPr>
              <a:t>Трансформер</a:t>
            </a:r>
            <a:r>
              <a:rPr lang="ru-RU" sz="3600" b="1" u="sng" dirty="0" smtClean="0">
                <a:solidFill>
                  <a:srgbClr val="002060"/>
                </a:solidFill>
                <a:latin typeface="Times New Roman" pitchFamily="18" charset="0"/>
                <a:cs typeface="Times New Roman" pitchFamily="18" charset="0"/>
              </a:rPr>
              <a:t>»</a:t>
            </a:r>
            <a:r>
              <a:rPr lang="ru-RU" sz="3600" dirty="0" smtClean="0"/>
              <a:t/>
            </a:r>
            <a:br>
              <a:rPr lang="ru-RU" sz="3600" dirty="0" smtClean="0"/>
            </a:br>
            <a:endParaRPr lang="ru-RU" sz="3600" dirty="0"/>
          </a:p>
        </p:txBody>
      </p:sp>
      <p:pic>
        <p:nvPicPr>
          <p:cNvPr id="4" name="full-scale-wallpaper" descr="фильмы робокоп"/>
          <p:cNvPicPr/>
          <p:nvPr/>
        </p:nvPicPr>
        <p:blipFill>
          <a:blip r:embed="rId2" cstate="print"/>
          <a:srcRect/>
          <a:stretch>
            <a:fillRect/>
          </a:stretch>
        </p:blipFill>
        <p:spPr bwMode="auto">
          <a:xfrm>
            <a:off x="1907704" y="4077072"/>
            <a:ext cx="2160240" cy="2232248"/>
          </a:xfrm>
          <a:prstGeom prst="rect">
            <a:avLst/>
          </a:prstGeom>
          <a:noFill/>
          <a:ln w="9525">
            <a:noFill/>
            <a:miter lim="800000"/>
            <a:headEnd/>
            <a:tailEnd/>
          </a:ln>
        </p:spPr>
      </p:pic>
      <p:pic>
        <p:nvPicPr>
          <p:cNvPr id="5" name="Рисунок 4" descr="https://i.pinimg.com/originals/85/45/7c/85457c1550c29aa0f583b3c2b130ae1a.jpg"/>
          <p:cNvPicPr/>
          <p:nvPr/>
        </p:nvPicPr>
        <p:blipFill>
          <a:blip r:embed="rId3" cstate="print"/>
          <a:srcRect/>
          <a:stretch>
            <a:fillRect/>
          </a:stretch>
        </p:blipFill>
        <p:spPr bwMode="auto">
          <a:xfrm>
            <a:off x="6156176" y="4005064"/>
            <a:ext cx="2016224" cy="2232248"/>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547664" y="620688"/>
          <a:ext cx="6096000" cy="1859280"/>
        </p:xfrm>
        <a:graphic>
          <a:graphicData uri="http://schemas.openxmlformats.org/drawingml/2006/table">
            <a:tbl>
              <a:tblPr/>
              <a:tblGrid>
                <a:gridCol w="6096000"/>
              </a:tblGrid>
              <a:tr h="0">
                <a:tc>
                  <a:txBody>
                    <a:bodyPr/>
                    <a:lstStyle/>
                    <a:p>
                      <a:pPr algn="l">
                        <a:spcAft>
                          <a:spcPts val="0"/>
                        </a:spcAft>
                        <a:tabLst>
                          <a:tab pos="180340" algn="l"/>
                        </a:tabLst>
                      </a:pPr>
                      <a:r>
                        <a:rPr lang="kk-KZ" sz="1600" b="1" u="sng" dirty="0">
                          <a:solidFill>
                            <a:schemeClr val="accent5"/>
                          </a:solidFill>
                          <a:latin typeface="Times New Roman" pitchFamily="18" charset="0"/>
                          <a:ea typeface="Times New Roman"/>
                          <a:cs typeface="Times New Roman" pitchFamily="18" charset="0"/>
                        </a:rPr>
                        <a:t>Проверка предыдущего освоенного учебного материала</a:t>
                      </a:r>
                      <a:r>
                        <a:rPr lang="kk-KZ" sz="1600" dirty="0">
                          <a:solidFill>
                            <a:schemeClr val="accent5"/>
                          </a:solidFill>
                          <a:latin typeface="Times New Roman" pitchFamily="18" charset="0"/>
                          <a:ea typeface="Times New Roman"/>
                          <a:cs typeface="Times New Roman" pitchFamily="18" charset="0"/>
                        </a:rPr>
                        <a:t> </a:t>
                      </a:r>
                      <a:endParaRPr lang="ru-RU" sz="1400" dirty="0">
                        <a:solidFill>
                          <a:schemeClr val="accent5"/>
                        </a:solidFill>
                        <a:latin typeface="Times New Roman" pitchFamily="18" charset="0"/>
                        <a:ea typeface="Calibri"/>
                        <a:cs typeface="Times New Roman" pitchFamily="18" charset="0"/>
                      </a:endParaRPr>
                    </a:p>
                    <a:p>
                      <a:pPr algn="l">
                        <a:spcAft>
                          <a:spcPts val="0"/>
                        </a:spcAft>
                        <a:tabLst>
                          <a:tab pos="180340" algn="l"/>
                        </a:tabLst>
                      </a:pPr>
                      <a:r>
                        <a:rPr lang="kk-KZ" sz="1600" b="1" dirty="0">
                          <a:solidFill>
                            <a:schemeClr val="accent5"/>
                          </a:solidFill>
                          <a:latin typeface="Times New Roman" pitchFamily="18" charset="0"/>
                          <a:ea typeface="Times New Roman"/>
                          <a:cs typeface="Times New Roman" pitchFamily="18" charset="0"/>
                        </a:rPr>
                        <a:t>Вопросы </a:t>
                      </a:r>
                      <a:endParaRPr lang="kk-KZ" sz="1600" b="1" dirty="0" smtClean="0">
                        <a:solidFill>
                          <a:schemeClr val="accent5"/>
                        </a:solidFill>
                        <a:latin typeface="Times New Roman" pitchFamily="18" charset="0"/>
                        <a:ea typeface="Times New Roman"/>
                        <a:cs typeface="Times New Roman" pitchFamily="18" charset="0"/>
                      </a:endParaRPr>
                    </a:p>
                    <a:p>
                      <a:pPr algn="l">
                        <a:spcAft>
                          <a:spcPts val="0"/>
                        </a:spcAft>
                        <a:tabLst>
                          <a:tab pos="180340" algn="l"/>
                        </a:tabLst>
                      </a:pPr>
                      <a:endParaRPr lang="ru-RU" sz="1400" dirty="0">
                        <a:latin typeface="Times New Roman" pitchFamily="18" charset="0"/>
                        <a:ea typeface="Calibri"/>
                        <a:cs typeface="Times New Roman" pitchFamily="18" charset="0"/>
                      </a:endParaRPr>
                    </a:p>
                    <a:p>
                      <a:pPr algn="l">
                        <a:spcAft>
                          <a:spcPts val="0"/>
                        </a:spcAft>
                        <a:tabLst>
                          <a:tab pos="180340" algn="l"/>
                        </a:tabLst>
                      </a:pPr>
                      <a:r>
                        <a:rPr lang="kk-KZ" sz="1600" dirty="0">
                          <a:latin typeface="Times New Roman" pitchFamily="18" charset="0"/>
                          <a:ea typeface="Times New Roman"/>
                          <a:cs typeface="Times New Roman" pitchFamily="18" charset="0"/>
                        </a:rPr>
                        <a:t>1</a:t>
                      </a:r>
                      <a:r>
                        <a:rPr lang="ru-RU" sz="1600" dirty="0">
                          <a:latin typeface="Times New Roman" pitchFamily="18" charset="0"/>
                          <a:ea typeface="Times New Roman"/>
                          <a:cs typeface="Times New Roman" pitchFamily="18" charset="0"/>
                        </a:rPr>
                        <a:t>.Что такое датчик</a:t>
                      </a:r>
                      <a:r>
                        <a:rPr lang="ru-RU" sz="1600" dirty="0" smtClean="0">
                          <a:latin typeface="Times New Roman" pitchFamily="18" charset="0"/>
                          <a:ea typeface="Times New Roman"/>
                          <a:cs typeface="Times New Roman" pitchFamily="18" charset="0"/>
                        </a:rPr>
                        <a:t>?</a:t>
                      </a:r>
                    </a:p>
                    <a:p>
                      <a:pPr algn="l">
                        <a:spcAft>
                          <a:spcPts val="0"/>
                        </a:spcAft>
                        <a:tabLst>
                          <a:tab pos="180340" algn="l"/>
                        </a:tabLst>
                      </a:pPr>
                      <a:endParaRPr lang="ru-RU" sz="1400" dirty="0">
                        <a:latin typeface="Times New Roman" pitchFamily="18" charset="0"/>
                        <a:ea typeface="Calibri"/>
                        <a:cs typeface="Times New Roman" pitchFamily="18" charset="0"/>
                      </a:endParaRPr>
                    </a:p>
                    <a:p>
                      <a:pPr algn="l">
                        <a:spcAft>
                          <a:spcPts val="0"/>
                        </a:spcAft>
                        <a:tabLst>
                          <a:tab pos="180340" algn="l"/>
                        </a:tabLst>
                      </a:pPr>
                      <a:r>
                        <a:rPr lang="ru-RU" sz="1600" dirty="0">
                          <a:latin typeface="Times New Roman" pitchFamily="18" charset="0"/>
                          <a:ea typeface="Times New Roman"/>
                          <a:cs typeface="Times New Roman" pitchFamily="18" charset="0"/>
                        </a:rPr>
                        <a:t>2. Какие вы знаете вид</a:t>
                      </a:r>
                      <a:r>
                        <a:rPr lang="kk-KZ" sz="1600" dirty="0">
                          <a:latin typeface="Times New Roman" pitchFamily="18" charset="0"/>
                          <a:ea typeface="Times New Roman"/>
                          <a:cs typeface="Times New Roman" pitchFamily="18" charset="0"/>
                        </a:rPr>
                        <a:t>ы </a:t>
                      </a:r>
                      <a:r>
                        <a:rPr lang="ru-RU" sz="1600" dirty="0">
                          <a:latin typeface="Times New Roman" pitchFamily="18" charset="0"/>
                          <a:ea typeface="Times New Roman"/>
                          <a:cs typeface="Times New Roman" pitchFamily="18" charset="0"/>
                        </a:rPr>
                        <a:t>датчиков в </a:t>
                      </a:r>
                      <a:r>
                        <a:rPr lang="en-US" sz="1600" dirty="0">
                          <a:latin typeface="Times New Roman" pitchFamily="18" charset="0"/>
                          <a:ea typeface="Times New Roman"/>
                          <a:cs typeface="Times New Roman" pitchFamily="18" charset="0"/>
                        </a:rPr>
                        <a:t>EV</a:t>
                      </a:r>
                      <a:r>
                        <a:rPr lang="ru-RU" sz="1600" dirty="0">
                          <a:latin typeface="Times New Roman" pitchFamily="18" charset="0"/>
                          <a:ea typeface="Times New Roman"/>
                          <a:cs typeface="Times New Roman" pitchFamily="18" charset="0"/>
                        </a:rPr>
                        <a:t>3</a:t>
                      </a:r>
                      <a:r>
                        <a:rPr lang="ru-RU" sz="1600" dirty="0" smtClean="0">
                          <a:latin typeface="Times New Roman" pitchFamily="18" charset="0"/>
                          <a:ea typeface="Times New Roman"/>
                          <a:cs typeface="Times New Roman" pitchFamily="18" charset="0"/>
                        </a:rPr>
                        <a:t>?</a:t>
                      </a:r>
                    </a:p>
                    <a:p>
                      <a:pPr algn="l">
                        <a:spcAft>
                          <a:spcPts val="0"/>
                        </a:spcAft>
                        <a:tabLst>
                          <a:tab pos="180340" algn="l"/>
                        </a:tabLst>
                      </a:pPr>
                      <a:endParaRPr lang="ru-RU" sz="1400" dirty="0">
                        <a:latin typeface="Times New Roman" pitchFamily="18" charset="0"/>
                        <a:ea typeface="Calibri"/>
                        <a:cs typeface="Times New Roman" pitchFamily="18" charset="0"/>
                      </a:endParaRPr>
                    </a:p>
                    <a:p>
                      <a:pPr algn="l">
                        <a:spcAft>
                          <a:spcPts val="0"/>
                        </a:spcAft>
                        <a:tabLst>
                          <a:tab pos="180340" algn="l"/>
                        </a:tabLst>
                      </a:pPr>
                      <a:r>
                        <a:rPr lang="ru-RU" sz="1600" dirty="0">
                          <a:latin typeface="Times New Roman" pitchFamily="18" charset="0"/>
                          <a:ea typeface="Times New Roman"/>
                          <a:cs typeface="Times New Roman" pitchFamily="18" charset="0"/>
                        </a:rPr>
                        <a:t>3. Как создать базовые программы?</a:t>
                      </a:r>
                      <a:endParaRPr lang="ru-RU" sz="1400" dirty="0">
                        <a:latin typeface="Times New Roman" pitchFamily="18" charset="0"/>
                        <a:ea typeface="Calibri"/>
                        <a:cs typeface="Times New Roman" pitchFamily="18" charset="0"/>
                      </a:endParaRPr>
                    </a:p>
                  </a:txBody>
                  <a:tcPr marL="114300" marR="114300" marT="0" marB="0">
                    <a:lnL>
                      <a:noFill/>
                    </a:lnL>
                    <a:lnR>
                      <a:noFill/>
                    </a:lnR>
                    <a:lnT>
                      <a:noFill/>
                    </a:lnT>
                    <a:lnB>
                      <a:noFill/>
                    </a:lnB>
                  </a:tcPr>
                </a:tc>
              </a:tr>
            </a:tbl>
          </a:graphicData>
        </a:graphic>
      </p:graphicFrame>
      <p:sp>
        <p:nvSpPr>
          <p:cNvPr id="1026" name="Rectangle 2"/>
          <p:cNvSpPr>
            <a:spLocks noChangeArrowheads="1"/>
          </p:cNvSpPr>
          <p:nvPr/>
        </p:nvSpPr>
        <p:spPr bwMode="auto">
          <a:xfrm>
            <a:off x="1619672" y="2636912"/>
            <a:ext cx="91440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kk-KZ"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 Как создать алгоритм команд для датчиков?</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a:t>
            </a:r>
          </a:p>
        </p:txBody>
      </p:sp>
      <p:pic>
        <p:nvPicPr>
          <p:cNvPr id="6" name="Рисунок 5" descr="https://www.tricksforums.net/wp-content/uploads/2015/10/hands-emoji.jpg"/>
          <p:cNvPicPr/>
          <p:nvPr/>
        </p:nvPicPr>
        <p:blipFill>
          <a:blip r:embed="rId2" cstate="print"/>
          <a:srcRect t="53913"/>
          <a:stretch>
            <a:fillRect/>
          </a:stretch>
        </p:blipFill>
        <p:spPr bwMode="auto">
          <a:xfrm>
            <a:off x="1979712" y="3501008"/>
            <a:ext cx="2376264" cy="151216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mirrobo.ru/pilot/wp-content/uploads/ee7392b7a98c5b67d351f0a23996b431.jpg"/>
          <p:cNvPicPr/>
          <p:nvPr/>
        </p:nvPicPr>
        <p:blipFill>
          <a:blip r:embed="rId2" cstate="print"/>
          <a:srcRect/>
          <a:stretch>
            <a:fillRect/>
          </a:stretch>
        </p:blipFill>
        <p:spPr bwMode="auto">
          <a:xfrm>
            <a:off x="1259632" y="188640"/>
            <a:ext cx="1847850" cy="1348740"/>
          </a:xfrm>
          <a:prstGeom prst="rect">
            <a:avLst/>
          </a:prstGeom>
          <a:noFill/>
          <a:ln w="9525">
            <a:noFill/>
            <a:miter lim="800000"/>
            <a:headEnd/>
            <a:tailEnd/>
          </a:ln>
        </p:spPr>
      </p:pic>
      <p:graphicFrame>
        <p:nvGraphicFramePr>
          <p:cNvPr id="3" name="Таблица 2"/>
          <p:cNvGraphicFramePr>
            <a:graphicFrameLocks noGrp="1"/>
          </p:cNvGraphicFramePr>
          <p:nvPr/>
        </p:nvGraphicFramePr>
        <p:xfrm>
          <a:off x="1403648" y="1484784"/>
          <a:ext cx="2016224" cy="243840"/>
        </p:xfrm>
        <a:graphic>
          <a:graphicData uri="http://schemas.openxmlformats.org/drawingml/2006/table">
            <a:tbl>
              <a:tblPr/>
              <a:tblGrid>
                <a:gridCol w="2016224"/>
              </a:tblGrid>
              <a:tr h="0">
                <a:tc>
                  <a:txBody>
                    <a:bodyPr/>
                    <a:lstStyle/>
                    <a:p>
                      <a:pPr algn="l">
                        <a:spcAft>
                          <a:spcPts val="540"/>
                        </a:spcAft>
                      </a:pPr>
                      <a:r>
                        <a:rPr lang="ru-RU" sz="1600" b="1" i="1" u="sng" dirty="0">
                          <a:solidFill>
                            <a:schemeClr val="accent3">
                              <a:lumMod val="50000"/>
                            </a:schemeClr>
                          </a:solidFill>
                          <a:latin typeface="Times New Roman"/>
                          <a:ea typeface="Times New Roman"/>
                          <a:cs typeface="Times New Roman"/>
                        </a:rPr>
                        <a:t>Датчик цвета</a:t>
                      </a:r>
                      <a:endParaRPr lang="ru-RU" sz="1400" dirty="0">
                        <a:solidFill>
                          <a:schemeClr val="accent3">
                            <a:lumMod val="50000"/>
                          </a:schemeClr>
                        </a:solidFill>
                        <a:latin typeface="Calibri"/>
                        <a:ea typeface="Calibri"/>
                        <a:cs typeface="Times New Roman"/>
                      </a:endParaRPr>
                    </a:p>
                  </a:txBody>
                  <a:tcPr marL="114300" marR="114300" marT="0" marB="0">
                    <a:lnL>
                      <a:noFill/>
                    </a:lnL>
                    <a:lnR>
                      <a:noFill/>
                    </a:lnR>
                    <a:lnT>
                      <a:noFill/>
                    </a:lnT>
                    <a:lnB>
                      <a:noFill/>
                    </a:lnB>
                  </a:tcPr>
                </a:tc>
              </a:tr>
            </a:tbl>
          </a:graphicData>
        </a:graphic>
      </p:graphicFrame>
      <p:graphicFrame>
        <p:nvGraphicFramePr>
          <p:cNvPr id="4" name="Таблица 3"/>
          <p:cNvGraphicFramePr>
            <a:graphicFrameLocks noGrp="1"/>
          </p:cNvGraphicFramePr>
          <p:nvPr/>
        </p:nvGraphicFramePr>
        <p:xfrm>
          <a:off x="1524000" y="1916832"/>
          <a:ext cx="6096000" cy="4663440"/>
        </p:xfrm>
        <a:graphic>
          <a:graphicData uri="http://schemas.openxmlformats.org/drawingml/2006/table">
            <a:tbl>
              <a:tblPr/>
              <a:tblGrid>
                <a:gridCol w="6096000"/>
              </a:tblGrid>
              <a:tr h="3528392">
                <a:tc>
                  <a:txBody>
                    <a:bodyPr/>
                    <a:lstStyle/>
                    <a:p>
                      <a:pPr algn="just">
                        <a:lnSpc>
                          <a:spcPct val="100000"/>
                        </a:lnSpc>
                        <a:spcBef>
                          <a:spcPts val="720"/>
                        </a:spcBef>
                        <a:spcAft>
                          <a:spcPts val="720"/>
                        </a:spcAft>
                      </a:pPr>
                      <a:r>
                        <a:rPr lang="ru-RU" sz="1800" i="1" dirty="0" smtClean="0">
                          <a:solidFill>
                            <a:srgbClr val="002060"/>
                          </a:solidFill>
                          <a:latin typeface="Times New Roman" pitchFamily="18" charset="0"/>
                          <a:ea typeface="Calibri"/>
                          <a:cs typeface="Times New Roman" pitchFamily="18" charset="0"/>
                        </a:rPr>
                        <a:t>Датчик </a:t>
                      </a:r>
                      <a:r>
                        <a:rPr lang="ru-RU" sz="1800" i="1" dirty="0">
                          <a:solidFill>
                            <a:srgbClr val="002060"/>
                          </a:solidFill>
                          <a:latin typeface="Times New Roman" pitchFamily="18" charset="0"/>
                          <a:ea typeface="Calibri"/>
                          <a:cs typeface="Times New Roman" pitchFamily="18" charset="0"/>
                        </a:rPr>
                        <a:t>цвета может работать в трех различных режимах: в режиме "Цвет" датчик может определить цвет поднесенного к нему предмета; </a:t>
                      </a:r>
                      <a:r>
                        <a:rPr lang="ru-RU" sz="1800" i="1" dirty="0" err="1">
                          <a:solidFill>
                            <a:srgbClr val="002060"/>
                          </a:solidFill>
                          <a:latin typeface="Times New Roman" pitchFamily="18" charset="0"/>
                          <a:ea typeface="Calibri"/>
                          <a:cs typeface="Times New Roman" pitchFamily="18" charset="0"/>
                        </a:rPr>
                        <a:t>врежиме</a:t>
                      </a:r>
                      <a:r>
                        <a:rPr lang="ru-RU" sz="1800" i="1" dirty="0">
                          <a:solidFill>
                            <a:srgbClr val="002060"/>
                          </a:solidFill>
                          <a:latin typeface="Times New Roman" pitchFamily="18" charset="0"/>
                          <a:ea typeface="Calibri"/>
                          <a:cs typeface="Times New Roman" pitchFamily="18" charset="0"/>
                        </a:rPr>
                        <a:t> "Яркость отраженного света" датчик направляет световой луч на близкорасположенный предмет и по отраженному пучку определяет яркость предмета; в режиме "Яркость внешнего освещения" датчик может определить - насколько ярко освещено пространство вокруг. </a:t>
                      </a:r>
                      <a:r>
                        <a:rPr lang="ru-RU" sz="1600" i="1" dirty="0">
                          <a:solidFill>
                            <a:srgbClr val="002060"/>
                          </a:solidFill>
                          <a:latin typeface="Times New Roman" pitchFamily="18" charset="0"/>
                          <a:ea typeface="Calibri"/>
                          <a:cs typeface="Times New Roman" pitchFamily="18" charset="0"/>
                        </a:rPr>
                        <a:t> </a:t>
                      </a:r>
                      <a:r>
                        <a:rPr lang="ru-RU" sz="1800" i="1" dirty="0">
                          <a:solidFill>
                            <a:srgbClr val="002060"/>
                          </a:solidFill>
                          <a:latin typeface="Times New Roman" pitchFamily="18" charset="0"/>
                          <a:ea typeface="Calibri"/>
                          <a:cs typeface="Times New Roman" pitchFamily="18" charset="0"/>
                        </a:rPr>
                        <a:t>Режим "Цвет" В режиме "Цвет" датчик цвета достаточно точно умеет определять семь базовых цветов предметов, находящихся от него на расстоянии примерно в 1 см. Это следующие </a:t>
                      </a:r>
                      <a:r>
                        <a:rPr lang="ru-RU" sz="1800" i="1" dirty="0" err="1" smtClean="0">
                          <a:solidFill>
                            <a:srgbClr val="002060"/>
                          </a:solidFill>
                          <a:latin typeface="Times New Roman" pitchFamily="18" charset="0"/>
                          <a:ea typeface="Calibri"/>
                          <a:cs typeface="Times New Roman" pitchFamily="18" charset="0"/>
                        </a:rPr>
                        <a:t>Д</a:t>
                      </a:r>
                      <a:r>
                        <a:rPr lang="ru-RU" sz="1800" i="1" dirty="0" err="1" smtClean="0">
                          <a:solidFill>
                            <a:srgbClr val="002060"/>
                          </a:solidFill>
                          <a:latin typeface="Times New Roman" pitchFamily="18" charset="0"/>
                          <a:ea typeface="Calibri"/>
                          <a:cs typeface="Times New Roman" pitchFamily="18" charset="0"/>
                        </a:rPr>
                        <a:t>цвета</a:t>
                      </a:r>
                      <a:r>
                        <a:rPr lang="ru-RU" sz="1800" i="1" dirty="0">
                          <a:solidFill>
                            <a:srgbClr val="002060"/>
                          </a:solidFill>
                          <a:latin typeface="Times New Roman" pitchFamily="18" charset="0"/>
                          <a:ea typeface="Calibri"/>
                          <a:cs typeface="Times New Roman" pitchFamily="18" charset="0"/>
                        </a:rPr>
                        <a:t>: "черный"=1, "синий"=2,"зеленый"=3, "желтый"=4, "красный"=5, "белый"=6 и "коричневый"=7. Если предмет удален от датчика или некорректно определяется цвет предмета - датчик информирует об этом состоянием "Без цвета"=0.</a:t>
                      </a:r>
                      <a:endParaRPr lang="ru-RU" sz="1600" dirty="0">
                        <a:solidFill>
                          <a:srgbClr val="002060"/>
                        </a:solidFill>
                        <a:latin typeface="Times New Roman" pitchFamily="18" charset="0"/>
                        <a:ea typeface="Calibri"/>
                        <a:cs typeface="Times New Roman" pitchFamily="18" charset="0"/>
                      </a:endParaRPr>
                    </a:p>
                  </a:txBody>
                  <a:tcPr marL="114300" marR="114300" marT="0" marB="0">
                    <a:lnL>
                      <a:noFill/>
                    </a:lnL>
                    <a:lnR>
                      <a:noFill/>
                    </a:lnR>
                    <a:lnT>
                      <a:noFill/>
                    </a:lnT>
                    <a:lnB>
                      <a:noFill/>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25000" lnSpcReduction="20000"/>
          </a:bodyPr>
          <a:lstStyle/>
          <a:p>
            <a:r>
              <a:rPr lang="ru-RU" sz="7200" i="1" dirty="0" smtClean="0">
                <a:solidFill>
                  <a:srgbClr val="002060"/>
                </a:solidFill>
                <a:latin typeface="Times New Roman" pitchFamily="18" charset="0"/>
                <a:cs typeface="Times New Roman" pitchFamily="18" charset="0"/>
              </a:rPr>
              <a:t>Главное назначение ультразвукового датчика, это определение расстояния до предметов, находящихся перед ним. Для этого датчик посылает звуковую волну высокой частоты (ультразвук), ловит обратную волну, отраженную от объекта и, замерив время на возвращение ультразвукового импульса, с высокой точностью рассчитывает расстояние до предмета. Ультразвуковой датчик может выдавать измеренное расстояние в сантиметрах или в дюймах. Диапазон измерений датчика в сантиметрах равен от 0 до 255 см, в дюймах - от 0 до 100 дюймов. Датчик не может обнаруживать предметы на расстоянии менее 3 см (1,5 дюймов). Так же он не достаточно устойчиво измеряет расстояние до мягких, тканевых  и малообъемных объектов. Кроме режимов измерения расстояния в сантиметрах и дюймах датчик имеет специальный режим "Присутствие/слушать". В этом режиме датчик не излучает ультразвуковые импульсы, но способен обнаруживать импульсы другого ультразвукового датчика.</a:t>
            </a:r>
            <a:endParaRPr lang="ru-RU" sz="7200" dirty="0" smtClean="0">
              <a:solidFill>
                <a:srgbClr val="002060"/>
              </a:solidFill>
              <a:latin typeface="Times New Roman" pitchFamily="18" charset="0"/>
              <a:cs typeface="Times New Roman" pitchFamily="18" charset="0"/>
            </a:endParaRPr>
          </a:p>
          <a:p>
            <a:endParaRPr lang="ru-RU" dirty="0"/>
          </a:p>
        </p:txBody>
      </p:sp>
      <p:pic>
        <p:nvPicPr>
          <p:cNvPr id="4" name="Рисунок 3" descr="Ультразвуковой датчик"/>
          <p:cNvPicPr/>
          <p:nvPr/>
        </p:nvPicPr>
        <p:blipFill>
          <a:blip r:embed="rId2" cstate="print"/>
          <a:srcRect/>
          <a:stretch>
            <a:fillRect/>
          </a:stretch>
        </p:blipFill>
        <p:spPr bwMode="auto">
          <a:xfrm>
            <a:off x="1403648" y="188640"/>
            <a:ext cx="1527810" cy="1242060"/>
          </a:xfrm>
          <a:prstGeom prst="rect">
            <a:avLst/>
          </a:prstGeom>
          <a:noFill/>
          <a:ln w="9525">
            <a:noFill/>
            <a:miter lim="800000"/>
            <a:headEnd/>
            <a:tailEnd/>
          </a:ln>
        </p:spPr>
      </p:pic>
      <p:graphicFrame>
        <p:nvGraphicFramePr>
          <p:cNvPr id="5" name="Таблица 4"/>
          <p:cNvGraphicFramePr>
            <a:graphicFrameLocks noGrp="1"/>
          </p:cNvGraphicFramePr>
          <p:nvPr/>
        </p:nvGraphicFramePr>
        <p:xfrm>
          <a:off x="1259632" y="1484784"/>
          <a:ext cx="6096000" cy="166624"/>
        </p:xfrm>
        <a:graphic>
          <a:graphicData uri="http://schemas.openxmlformats.org/drawingml/2006/table">
            <a:tbl>
              <a:tblPr/>
              <a:tblGrid>
                <a:gridCol w="6096000"/>
              </a:tblGrid>
              <a:tr h="152400">
                <a:tc>
                  <a:txBody>
                    <a:bodyPr/>
                    <a:lstStyle/>
                    <a:p>
                      <a:pPr algn="l">
                        <a:lnSpc>
                          <a:spcPts val="1200"/>
                        </a:lnSpc>
                        <a:spcBef>
                          <a:spcPts val="720"/>
                        </a:spcBef>
                        <a:spcAft>
                          <a:spcPts val="720"/>
                        </a:spcAft>
                      </a:pPr>
                      <a:r>
                        <a:rPr lang="ru-RU" sz="1600" b="1" i="1" u="sng" dirty="0">
                          <a:solidFill>
                            <a:schemeClr val="accent3">
                              <a:lumMod val="50000"/>
                            </a:schemeClr>
                          </a:solidFill>
                          <a:latin typeface="Times New Roman"/>
                          <a:ea typeface="Times New Roman"/>
                          <a:cs typeface="Times New Roman"/>
                        </a:rPr>
                        <a:t>Ультразвуковой датчик</a:t>
                      </a:r>
                      <a:endParaRPr lang="ru-RU" sz="1400" dirty="0">
                        <a:solidFill>
                          <a:schemeClr val="accent3">
                            <a:lumMod val="50000"/>
                          </a:schemeClr>
                        </a:solidFill>
                        <a:latin typeface="Calibri"/>
                        <a:ea typeface="Calibri"/>
                        <a:cs typeface="Times New Roman"/>
                      </a:endParaRPr>
                    </a:p>
                  </a:txBody>
                  <a:tcPr marL="114300" marR="114300" marT="0" marB="0">
                    <a:lnL>
                      <a:noFill/>
                    </a:lnL>
                    <a:lnR>
                      <a:noFill/>
                    </a:lnR>
                    <a:lnT>
                      <a:noFill/>
                    </a:lnT>
                    <a:lnB>
                      <a:noFill/>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638"/>
            <a:ext cx="7498080" cy="778098"/>
          </a:xfrm>
        </p:spPr>
        <p:txBody>
          <a:bodyPr>
            <a:normAutofit fontScale="90000"/>
          </a:bodyPr>
          <a:lstStyle/>
          <a:p>
            <a:r>
              <a:rPr lang="kk-KZ" b="1" i="1" u="sng" dirty="0" smtClean="0"/>
              <a:t>Задача №1</a:t>
            </a:r>
            <a:r>
              <a:rPr lang="ru-RU" dirty="0" smtClean="0"/>
              <a:t/>
            </a:r>
            <a:br>
              <a:rPr lang="ru-RU" dirty="0" smtClean="0"/>
            </a:br>
            <a:endParaRPr lang="ru-RU" dirty="0"/>
          </a:p>
        </p:txBody>
      </p:sp>
      <p:pic>
        <p:nvPicPr>
          <p:cNvPr id="4" name="Рисунок 3" descr="https://ds04.infourok.ru/uploads/ex/0507/0002c426-9ea29fcc/img4.jpg"/>
          <p:cNvPicPr/>
          <p:nvPr/>
        </p:nvPicPr>
        <p:blipFill>
          <a:blip r:embed="rId2" cstate="print"/>
          <a:srcRect/>
          <a:stretch>
            <a:fillRect/>
          </a:stretch>
        </p:blipFill>
        <p:spPr bwMode="auto">
          <a:xfrm>
            <a:off x="971600" y="980728"/>
            <a:ext cx="8172400" cy="587727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76</TotalTime>
  <Words>579</Words>
  <Application>Microsoft Office PowerPoint</Application>
  <PresentationFormat>Экран (4:3)</PresentationFormat>
  <Paragraphs>71</Paragraphs>
  <Slides>34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Солнцестояние</vt:lpstr>
      <vt:lpstr>Тема урока: </vt:lpstr>
      <vt:lpstr>Цели обучения, которые достигаются на данном  уроке</vt:lpstr>
      <vt:lpstr>Цели урока</vt:lpstr>
      <vt:lpstr>Психологический насторой к уроку.  Стратегия «Сделай комплимент» на английском языке. Установление благоприятной атмосферы. Учащиеся встают в круг. Условие игры: улыбнуться соседу, подать руку, произнести имя и сказать комплимент на английском языке. Youlookwonderful. Вы великолепно выглядите! Youlooksplendid. Вы превосходно выглядите You are beautiful. Вы красивая (девочкам). You are handsome. Вы красивы (мальчикам). Youlookwell/good. Вы хорошо выглядите. </vt:lpstr>
      <vt:lpstr>Деление на группы методом «Пазлов» 1 группа «Робокоп» 2 группа «Трансформер» </vt:lpstr>
      <vt:lpstr>Слайд 6</vt:lpstr>
      <vt:lpstr>Слайд 7</vt:lpstr>
      <vt:lpstr>Слайд 8</vt:lpstr>
      <vt:lpstr>Задача №1 </vt:lpstr>
      <vt:lpstr>Слайд 10</vt:lpstr>
      <vt:lpstr>Слайд 11</vt:lpstr>
      <vt:lpstr>Слайд 12</vt:lpstr>
      <vt:lpstr>Слайд 13</vt:lpstr>
      <vt:lpstr>Слайд 14</vt:lpstr>
      <vt:lpstr>Слайд 15</vt:lpstr>
      <vt:lpstr>Слайд 16</vt:lpstr>
      <vt:lpstr>Слайд 17</vt:lpstr>
      <vt:lpstr>Слайд 18</vt:lpstr>
      <vt:lpstr>Задача №2 </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Тема урока:</dc:title>
  <dc:creator>kta</dc:creator>
  <cp:lastModifiedBy>kta</cp:lastModifiedBy>
  <cp:revision>9</cp:revision>
  <dcterms:created xsi:type="dcterms:W3CDTF">2019-01-17T06:52:30Z</dcterms:created>
  <dcterms:modified xsi:type="dcterms:W3CDTF">2019-01-17T08:08:37Z</dcterms:modified>
</cp:coreProperties>
</file>